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76" r:id="rId12"/>
    <p:sldId id="266" r:id="rId13"/>
    <p:sldId id="267" r:id="rId14"/>
    <p:sldId id="268" r:id="rId15"/>
    <p:sldId id="269" r:id="rId16"/>
    <p:sldId id="270" r:id="rId17"/>
    <p:sldId id="271" r:id="rId18"/>
    <p:sldId id="272" r:id="rId19"/>
    <p:sldId id="275" r:id="rId20"/>
    <p:sldId id="274" r:id="rId21"/>
    <p:sldId id="273"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AA5A2-3703-44EE-BCFA-0CD9F10C6D2D}" type="datetimeFigureOut">
              <a:rPr lang="id-ID" smtClean="0"/>
              <a:pPr/>
              <a:t>20/08/2014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8BBAF1-CC6E-4E88-8738-9988485D55DF}"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1714500"/>
            <a:ext cx="8534400" cy="704850"/>
          </a:xfrm>
        </p:spPr>
        <p:txBody>
          <a:bodyPr/>
          <a:lstStyle>
            <a:lvl1pPr algn="ctr">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04800" y="2400300"/>
            <a:ext cx="8534400" cy="457200"/>
          </a:xfrm>
        </p:spPr>
        <p:txBody>
          <a:bodyPr/>
          <a:lstStyle>
            <a:lvl1pPr marL="0" indent="0" algn="ctr">
              <a:buFontTx/>
              <a:buNone/>
              <a:defRPr sz="24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914400"/>
            <a:ext cx="2171700" cy="561975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133350" y="914400"/>
            <a:ext cx="63627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1143000" y="2209800"/>
            <a:ext cx="3352800"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2209800"/>
            <a:ext cx="3352800"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3350" y="914400"/>
            <a:ext cx="8686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43000" y="2209800"/>
            <a:ext cx="6858000" cy="4324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1071546"/>
            <a:ext cx="7772400" cy="2571768"/>
          </a:xfrm>
        </p:spPr>
        <p:txBody>
          <a:bodyPr>
            <a:normAutofit/>
          </a:bodyPr>
          <a:lstStyle/>
          <a:p>
            <a:r>
              <a:rPr lang="id-ID" dirty="0" smtClean="0"/>
              <a:t>Persentasi </a:t>
            </a:r>
            <a:r>
              <a:rPr lang="id-ID" dirty="0" smtClean="0"/>
              <a:t>Hasil Tugas Akhir </a:t>
            </a:r>
            <a:r>
              <a:rPr lang="id-ID" dirty="0" smtClean="0"/>
              <a:t>R</a:t>
            </a:r>
            <a:r>
              <a:rPr lang="id-ID" dirty="0" smtClean="0"/>
              <a:t>ancang Bangun Mesin Bajak </a:t>
            </a:r>
            <a:r>
              <a:rPr lang="id-ID" dirty="0" smtClean="0"/>
              <a:t>S</a:t>
            </a:r>
            <a:r>
              <a:rPr lang="id-ID" dirty="0" smtClean="0"/>
              <a:t>awah </a:t>
            </a:r>
            <a:r>
              <a:rPr lang="id-ID" dirty="0" smtClean="0"/>
              <a:t/>
            </a:r>
            <a:br>
              <a:rPr lang="id-ID" dirty="0" smtClean="0"/>
            </a:br>
            <a:r>
              <a:rPr lang="id-ID" dirty="0" smtClean="0"/>
              <a:t>( </a:t>
            </a:r>
            <a:r>
              <a:rPr lang="id-ID" dirty="0" smtClean="0"/>
              <a:t>Perawatan </a:t>
            </a:r>
            <a:r>
              <a:rPr lang="id-ID" dirty="0" smtClean="0"/>
              <a:t>dan </a:t>
            </a:r>
            <a:r>
              <a:rPr lang="id-ID" dirty="0" smtClean="0"/>
              <a:t>Perbaikan </a:t>
            </a:r>
            <a:r>
              <a:rPr lang="id-ID" dirty="0" smtClean="0"/>
              <a:t>)</a:t>
            </a:r>
            <a:endParaRPr lang="id-ID" dirty="0"/>
          </a:p>
        </p:txBody>
      </p:sp>
      <p:sp>
        <p:nvSpPr>
          <p:cNvPr id="3" name="Subtitle 2"/>
          <p:cNvSpPr>
            <a:spLocks noGrp="1"/>
          </p:cNvSpPr>
          <p:nvPr>
            <p:ph type="subTitle" idx="1"/>
          </p:nvPr>
        </p:nvSpPr>
        <p:spPr>
          <a:xfrm>
            <a:off x="1147762" y="5791200"/>
            <a:ext cx="7772400" cy="685800"/>
          </a:xfrm>
        </p:spPr>
        <p:txBody>
          <a:bodyPr/>
          <a:lstStyle/>
          <a:p>
            <a:endParaRPr lang="id-ID" dirty="0">
              <a:solidFill>
                <a:srgbClr val="FFC000"/>
              </a:solidFill>
            </a:endParaRPr>
          </a:p>
        </p:txBody>
      </p:sp>
      <p:pic>
        <p:nvPicPr>
          <p:cNvPr id="1026" name="Picture 2" descr="D:\ichaaaa\galih\polsri.jpg"/>
          <p:cNvPicPr>
            <a:picLocks noChangeAspect="1" noChangeArrowheads="1"/>
          </p:cNvPicPr>
          <p:nvPr/>
        </p:nvPicPr>
        <p:blipFill>
          <a:blip r:embed="rId2"/>
          <a:srcRect/>
          <a:stretch>
            <a:fillRect/>
          </a:stretch>
        </p:blipFill>
        <p:spPr bwMode="auto">
          <a:xfrm>
            <a:off x="571472" y="4000504"/>
            <a:ext cx="2152650" cy="2124075"/>
          </a:xfrm>
          <a:prstGeom prst="rect">
            <a:avLst/>
          </a:prstGeom>
          <a:noFill/>
        </p:spPr>
      </p:pic>
      <p:pic>
        <p:nvPicPr>
          <p:cNvPr id="1027" name="Picture 3" descr="D:\ichaaaa\galih\mesin.jpg"/>
          <p:cNvPicPr>
            <a:picLocks noChangeAspect="1" noChangeArrowheads="1"/>
          </p:cNvPicPr>
          <p:nvPr/>
        </p:nvPicPr>
        <p:blipFill>
          <a:blip r:embed="rId3"/>
          <a:srcRect/>
          <a:stretch>
            <a:fillRect/>
          </a:stretch>
        </p:blipFill>
        <p:spPr bwMode="auto">
          <a:xfrm>
            <a:off x="6429388" y="4000504"/>
            <a:ext cx="2228850" cy="2057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000108"/>
            <a:ext cx="8686800" cy="533400"/>
          </a:xfrm>
        </p:spPr>
        <p:txBody>
          <a:bodyPr>
            <a:normAutofit fontScale="90000"/>
          </a:bodyPr>
          <a:lstStyle/>
          <a:p>
            <a:r>
              <a:rPr lang="id-ID" dirty="0"/>
              <a:t>Bagian-Bagian Utama dari Mesin Bajak Sawah</a:t>
            </a:r>
          </a:p>
        </p:txBody>
      </p:sp>
      <p:sp>
        <p:nvSpPr>
          <p:cNvPr id="3" name="Content Placeholder 2"/>
          <p:cNvSpPr>
            <a:spLocks noGrp="1"/>
          </p:cNvSpPr>
          <p:nvPr>
            <p:ph idx="1"/>
          </p:nvPr>
        </p:nvSpPr>
        <p:spPr/>
        <p:txBody>
          <a:bodyPr/>
          <a:lstStyle/>
          <a:p>
            <a:r>
              <a:rPr lang="id-ID" dirty="0">
                <a:latin typeface="Times New Roman" pitchFamily="18" charset="0"/>
                <a:cs typeface="Times New Roman" pitchFamily="18" charset="0"/>
              </a:rPr>
              <a:t>1.</a:t>
            </a: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Kerangka/kontruksi</a:t>
            </a:r>
          </a:p>
          <a:p>
            <a:r>
              <a:rPr lang="id-ID" dirty="0">
                <a:latin typeface="Times New Roman" pitchFamily="18" charset="0"/>
                <a:cs typeface="Times New Roman" pitchFamily="18" charset="0"/>
              </a:rPr>
              <a:t>2.</a:t>
            </a: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Mesin </a:t>
            </a:r>
            <a:r>
              <a:rPr lang="id-ID" dirty="0" smtClean="0">
                <a:latin typeface="Times New Roman" pitchFamily="18" charset="0"/>
                <a:cs typeface="Times New Roman" pitchFamily="18" charset="0"/>
              </a:rPr>
              <a:t>(</a:t>
            </a:r>
            <a:r>
              <a:rPr lang="id-ID" i="1" dirty="0" smtClean="0">
                <a:latin typeface="Times New Roman" pitchFamily="18" charset="0"/>
                <a:cs typeface="Times New Roman" pitchFamily="18" charset="0"/>
              </a:rPr>
              <a:t>Engine</a:t>
            </a:r>
            <a:r>
              <a:rPr lang="id-ID" dirty="0" smtClean="0">
                <a:latin typeface="Times New Roman" pitchFamily="18" charset="0"/>
                <a:cs typeface="Times New Roman" pitchFamily="18" charset="0"/>
              </a:rPr>
              <a:t>)</a:t>
            </a:r>
            <a:endParaRPr lang="id-ID" dirty="0">
              <a:latin typeface="Times New Roman" pitchFamily="18" charset="0"/>
              <a:cs typeface="Times New Roman" pitchFamily="18" charset="0"/>
            </a:endParaRPr>
          </a:p>
          <a:p>
            <a:r>
              <a:rPr lang="id-ID" dirty="0">
                <a:latin typeface="Times New Roman" pitchFamily="18" charset="0"/>
                <a:cs typeface="Times New Roman" pitchFamily="18" charset="0"/>
              </a:rPr>
              <a:t>3.</a:t>
            </a: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Alat penyalur tenaga ( </a:t>
            </a:r>
            <a:r>
              <a:rPr lang="id-ID" i="1" dirty="0">
                <a:latin typeface="Times New Roman" pitchFamily="18" charset="0"/>
                <a:cs typeface="Times New Roman" pitchFamily="18" charset="0"/>
              </a:rPr>
              <a:t>Power </a:t>
            </a:r>
            <a:r>
              <a:rPr lang="id-ID" i="1" dirty="0" smtClean="0">
                <a:latin typeface="Times New Roman" pitchFamily="18" charset="0"/>
                <a:cs typeface="Times New Roman" pitchFamily="18" charset="0"/>
              </a:rPr>
              <a:t>Transmission  Device</a:t>
            </a:r>
            <a:r>
              <a:rPr lang="id-ID" dirty="0" smtClean="0">
                <a:latin typeface="Times New Roman" pitchFamily="18" charset="0"/>
                <a:cs typeface="Times New Roman" pitchFamily="18" charset="0"/>
              </a:rPr>
              <a:t> </a:t>
            </a:r>
            <a:r>
              <a:rPr lang="id-ID" dirty="0">
                <a:latin typeface="Times New Roman" pitchFamily="18" charset="0"/>
                <a:cs typeface="Times New Roman" pitchFamily="18" charset="0"/>
              </a:rPr>
              <a:t>)</a:t>
            </a:r>
          </a:p>
          <a:p>
            <a:r>
              <a:rPr lang="id-ID" dirty="0">
                <a:latin typeface="Times New Roman" pitchFamily="18" charset="0"/>
                <a:cs typeface="Times New Roman" pitchFamily="18" charset="0"/>
              </a:rPr>
              <a:t>4.</a:t>
            </a: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Alat penggerak ( </a:t>
            </a:r>
            <a:r>
              <a:rPr lang="id-ID" i="1" dirty="0">
                <a:latin typeface="Times New Roman" pitchFamily="18" charset="0"/>
                <a:cs typeface="Times New Roman" pitchFamily="18" charset="0"/>
              </a:rPr>
              <a:t>Running Device</a:t>
            </a:r>
            <a:r>
              <a:rPr lang="id-ID" dirty="0">
                <a:latin typeface="Times New Roman" pitchFamily="18" charset="0"/>
                <a:cs typeface="Times New Roman" pitchFamily="18" charset="0"/>
              </a:rPr>
              <a:t> )</a:t>
            </a:r>
          </a:p>
          <a:p>
            <a:r>
              <a:rPr lang="id-ID" dirty="0">
                <a:latin typeface="Times New Roman" pitchFamily="18" charset="0"/>
                <a:cs typeface="Times New Roman" pitchFamily="18" charset="0"/>
              </a:rPr>
              <a:t>5.</a:t>
            </a: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Alat kemudi ( </a:t>
            </a:r>
            <a:r>
              <a:rPr lang="id-ID" i="1" dirty="0">
                <a:latin typeface="Times New Roman" pitchFamily="18" charset="0"/>
                <a:cs typeface="Times New Roman" pitchFamily="18" charset="0"/>
              </a:rPr>
              <a:t>Steering Device</a:t>
            </a:r>
            <a:r>
              <a:rPr lang="id-ID" dirty="0">
                <a:latin typeface="Times New Roman" pitchFamily="18" charset="0"/>
                <a:cs typeface="Times New Roman" pitchFamily="18" charset="0"/>
              </a:rPr>
              <a:t> )</a:t>
            </a:r>
          </a:p>
          <a:p>
            <a:r>
              <a:rPr lang="id-ID" dirty="0">
                <a:latin typeface="Times New Roman" pitchFamily="18" charset="0"/>
                <a:cs typeface="Times New Roman" pitchFamily="18" charset="0"/>
              </a:rPr>
              <a:t>6.</a:t>
            </a: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Alat pekerja ( </a:t>
            </a:r>
            <a:r>
              <a:rPr lang="id-ID" i="1" dirty="0">
                <a:latin typeface="Times New Roman" pitchFamily="18" charset="0"/>
                <a:cs typeface="Times New Roman" pitchFamily="18" charset="0"/>
              </a:rPr>
              <a:t>Working Device</a:t>
            </a:r>
            <a:r>
              <a:rPr lang="id-ID"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 mesin bajak sawah</a:t>
            </a:r>
            <a:endParaRPr lang="id-ID" dirty="0"/>
          </a:p>
        </p:txBody>
      </p:sp>
      <p:sp>
        <p:nvSpPr>
          <p:cNvPr id="3" name="Content Placeholder 2"/>
          <p:cNvSpPr>
            <a:spLocks noGrp="1"/>
          </p:cNvSpPr>
          <p:nvPr>
            <p:ph idx="1"/>
          </p:nvPr>
        </p:nvSpPr>
        <p:spPr/>
        <p:txBody>
          <a:bodyPr/>
          <a:lstStyle/>
          <a:p>
            <a:r>
              <a:rPr lang="id-ID" dirty="0" smtClean="0"/>
              <a:t>Poros</a:t>
            </a:r>
          </a:p>
          <a:p>
            <a:r>
              <a:rPr lang="id-ID" dirty="0" smtClean="0"/>
              <a:t>Bantalan</a:t>
            </a:r>
          </a:p>
          <a:p>
            <a:r>
              <a:rPr lang="id-ID" dirty="0" smtClean="0"/>
              <a:t>Pulley</a:t>
            </a:r>
          </a:p>
          <a:p>
            <a:r>
              <a:rPr lang="id-ID" dirty="0" smtClean="0"/>
              <a:t>Sabuk</a:t>
            </a:r>
          </a:p>
          <a:p>
            <a:r>
              <a:rPr lang="id-ID" smtClean="0"/>
              <a:t>mesin</a:t>
            </a:r>
            <a:endParaRPr lang="id-ID"/>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1546"/>
            <a:ext cx="8686800" cy="533400"/>
          </a:xfrm>
        </p:spPr>
        <p:txBody>
          <a:bodyPr>
            <a:normAutofit fontScale="90000"/>
          </a:bodyPr>
          <a:lstStyle/>
          <a:p>
            <a:r>
              <a:rPr lang="id-ID" sz="4000" dirty="0">
                <a:latin typeface="Times New Roman" pitchFamily="18" charset="0"/>
                <a:cs typeface="Times New Roman" pitchFamily="18" charset="0"/>
              </a:rPr>
              <a:t>PERAWATAN</a:t>
            </a:r>
            <a:r>
              <a:rPr lang="id-ID" sz="4000" dirty="0"/>
              <a:t> </a:t>
            </a:r>
            <a:r>
              <a:rPr lang="id-ID" sz="4000" dirty="0">
                <a:latin typeface="Times New Roman" pitchFamily="18" charset="0"/>
                <a:cs typeface="Times New Roman" pitchFamily="18" charset="0"/>
              </a:rPr>
              <a:t>DAN PERBAIKAN</a:t>
            </a:r>
            <a:r>
              <a:rPr lang="id-ID" dirty="0"/>
              <a:t/>
            </a:r>
            <a:br>
              <a:rPr lang="id-ID" dirty="0"/>
            </a:br>
            <a:endParaRPr lang="id-ID" dirty="0"/>
          </a:p>
        </p:txBody>
      </p:sp>
      <p:sp>
        <p:nvSpPr>
          <p:cNvPr id="3" name="Content Placeholder 2"/>
          <p:cNvSpPr>
            <a:spLocks noGrp="1"/>
          </p:cNvSpPr>
          <p:nvPr>
            <p:ph idx="1"/>
          </p:nvPr>
        </p:nvSpPr>
        <p:spPr/>
        <p:txBody>
          <a:bodyPr>
            <a:normAutofit fontScale="70000" lnSpcReduction="20000"/>
          </a:bodyPr>
          <a:lstStyle/>
          <a:p>
            <a:r>
              <a:rPr lang="id-ID" sz="4100" dirty="0">
                <a:latin typeface="Times New Roman" pitchFamily="18" charset="0"/>
                <a:cs typeface="Times New Roman" pitchFamily="18" charset="0"/>
              </a:rPr>
              <a:t>Perawatan dan perbaikan adalah suatu kegiatan pemeliharaan pada suatu alat atau komponen yang telah mengalami kerusakan agar alat tersebut dapat digunakan kembali dan bekerja secara baik. Adapun yang membedakan antara perawatan dan perbaikan yaitu perawatan di lakukan sebelum alat atau komponen mengalami kerusakan, sedangkan perbaikan di lakukan pada saat alat atau komponen telah mengalami kerusakan</a:t>
            </a:r>
          </a:p>
          <a:p>
            <a:endParaRPr lang="id-ID" dirty="0" smtClean="0"/>
          </a:p>
          <a:p>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686800" cy="533400"/>
          </a:xfrm>
        </p:spPr>
        <p:txBody>
          <a:bodyPr/>
          <a:lstStyle/>
          <a:p>
            <a:pPr lvl="1" algn="ctr" rtl="0">
              <a:spcBef>
                <a:spcPct val="0"/>
              </a:spcBef>
            </a:pPr>
            <a:r>
              <a:rPr lang="en-US" sz="3600" dirty="0" err="1" smtClean="0"/>
              <a:t>Tujuan</a:t>
            </a:r>
            <a:r>
              <a:rPr lang="en-US" sz="3600" dirty="0" smtClean="0"/>
              <a:t> </a:t>
            </a:r>
            <a:r>
              <a:rPr lang="en-US" sz="3600" dirty="0" err="1" smtClean="0"/>
              <a:t>Perawatan</a:t>
            </a:r>
            <a:r>
              <a:rPr lang="id-ID" sz="3600" dirty="0" smtClean="0"/>
              <a:t> dan Perbaikan</a:t>
            </a:r>
            <a:r>
              <a:rPr lang="id-ID" sz="2400" dirty="0" smtClean="0"/>
              <a:t/>
            </a:r>
            <a:br>
              <a:rPr lang="id-ID" sz="2400" dirty="0" smtClean="0"/>
            </a:br>
            <a:endParaRPr lang="id-ID" dirty="0"/>
          </a:p>
        </p:txBody>
      </p:sp>
      <p:sp>
        <p:nvSpPr>
          <p:cNvPr id="3" name="Content Placeholder 2"/>
          <p:cNvSpPr>
            <a:spLocks noGrp="1"/>
          </p:cNvSpPr>
          <p:nvPr>
            <p:ph idx="1"/>
          </p:nvPr>
        </p:nvSpPr>
        <p:spPr>
          <a:xfrm>
            <a:off x="1214414" y="1500174"/>
            <a:ext cx="6858000" cy="4324350"/>
          </a:xfrm>
        </p:spPr>
        <p:txBody>
          <a:bodyPr/>
          <a:lstStyle/>
          <a:p>
            <a:pPr>
              <a:buNone/>
            </a:pPr>
            <a:endParaRPr lang="id-ID" sz="2800" dirty="0">
              <a:latin typeface="Times New Roman" pitchFamily="18" charset="0"/>
              <a:cs typeface="Times New Roman" pitchFamily="18" charset="0"/>
            </a:endParaRPr>
          </a:p>
          <a:p>
            <a:pPr lvl="0"/>
            <a:r>
              <a:rPr lang="en-US" dirty="0" err="1">
                <a:latin typeface="Times New Roman" pitchFamily="18" charset="0"/>
                <a:cs typeface="Times New Roman" pitchFamily="18" charset="0"/>
              </a:rPr>
              <a:t>Untuk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memperpanjang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usia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pakai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peralatan</a:t>
            </a:r>
            <a:endParaRPr lang="id-ID" sz="2800" dirty="0">
              <a:latin typeface="Times New Roman" pitchFamily="18" charset="0"/>
              <a:cs typeface="Times New Roman" pitchFamily="18" charset="0"/>
            </a:endParaRPr>
          </a:p>
          <a:p>
            <a:pPr lvl="0"/>
            <a:r>
              <a:rPr lang="en-US" dirty="0" err="1">
                <a:latin typeface="Times New Roman" pitchFamily="18" charset="0"/>
                <a:cs typeface="Times New Roman" pitchFamily="18" charset="0"/>
              </a:rPr>
              <a:t>Untuk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menjamin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guna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hasil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guna</a:t>
            </a:r>
            <a:endParaRPr lang="id-ID" sz="2800" dirty="0">
              <a:latin typeface="Times New Roman" pitchFamily="18" charset="0"/>
              <a:cs typeface="Times New Roman" pitchFamily="18" charset="0"/>
            </a:endParaRPr>
          </a:p>
          <a:p>
            <a:pPr lvl="0"/>
            <a:r>
              <a:rPr lang="en-US" dirty="0" err="1">
                <a:latin typeface="Times New Roman" pitchFamily="18" charset="0"/>
                <a:cs typeface="Times New Roman" pitchFamily="18" charset="0"/>
              </a:rPr>
              <a:t>Untuk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menjamin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kesiapan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operasi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atau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siap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pakainya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peralatan</a:t>
            </a:r>
            <a:endParaRPr lang="id-ID" sz="2800" dirty="0">
              <a:latin typeface="Times New Roman" pitchFamily="18" charset="0"/>
              <a:cs typeface="Times New Roman" pitchFamily="18" charset="0"/>
            </a:endParaRPr>
          </a:p>
          <a:p>
            <a:pPr lvl="0"/>
            <a:r>
              <a:rPr lang="en-US" dirty="0" err="1">
                <a:latin typeface="Times New Roman" pitchFamily="18" charset="0"/>
                <a:cs typeface="Times New Roman" pitchFamily="18" charset="0"/>
              </a:rPr>
              <a:t>Untuk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menjamin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keselamatan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orang</a:t>
            </a:r>
            <a:r>
              <a:rPr lang="en-US" dirty="0">
                <a:latin typeface="Times New Roman" pitchFamily="18" charset="0"/>
                <a:cs typeface="Times New Roman" pitchFamily="18" charset="0"/>
              </a:rPr>
              <a:t> yang </a:t>
            </a:r>
            <a:r>
              <a:rPr lang="en-US" dirty="0" err="1">
                <a:latin typeface="Times New Roman" pitchFamily="18" charset="0"/>
                <a:cs typeface="Times New Roman" pitchFamily="18" charset="0"/>
              </a:rPr>
              <a:t>menggunakan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peralatan</a:t>
            </a:r>
            <a:endParaRPr lang="id-ID" sz="2800" dirty="0">
              <a:latin typeface="Times New Roman" pitchFamily="18" charset="0"/>
              <a:cs typeface="Times New Roman" pitchFamily="18" charset="0"/>
            </a:endParaRPr>
          </a:p>
          <a:p>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686800" cy="533400"/>
          </a:xfrm>
        </p:spPr>
        <p:txBody>
          <a:bodyPr/>
          <a:lstStyle/>
          <a:p>
            <a:pPr lvl="1" algn="ctr" rtl="0">
              <a:spcBef>
                <a:spcPct val="0"/>
              </a:spcBef>
            </a:pPr>
            <a:r>
              <a:rPr lang="id-ID" sz="3600" dirty="0"/>
              <a:t>Macam-macam Perawatan</a:t>
            </a:r>
            <a:r>
              <a:rPr lang="id-ID" sz="1600" dirty="0"/>
              <a:t/>
            </a:r>
            <a:br>
              <a:rPr lang="id-ID" sz="1600" dirty="0"/>
            </a:br>
            <a:endParaRPr lang="id-ID" dirty="0"/>
          </a:p>
        </p:txBody>
      </p:sp>
      <p:sp>
        <p:nvSpPr>
          <p:cNvPr id="4" name="Content Placeholder 3"/>
          <p:cNvSpPr>
            <a:spLocks noGrp="1"/>
          </p:cNvSpPr>
          <p:nvPr>
            <p:ph sz="half" idx="1"/>
          </p:nvPr>
        </p:nvSpPr>
        <p:spPr>
          <a:xfrm>
            <a:off x="500034" y="428604"/>
            <a:ext cx="4038600" cy="5214974"/>
          </a:xfrm>
        </p:spPr>
        <p:txBody>
          <a:bodyPr>
            <a:noAutofit/>
          </a:bodyPr>
          <a:lstStyle/>
          <a:p>
            <a:r>
              <a:rPr lang="id-ID" sz="2400" b="1" dirty="0">
                <a:latin typeface="Britannic Bold" pitchFamily="34" charset="0"/>
                <a:cs typeface="Times New Roman" pitchFamily="18" charset="0"/>
              </a:rPr>
              <a:t>Perawatan Pencegahan </a:t>
            </a:r>
            <a:endParaRPr lang="id-ID" sz="2400" b="1" dirty="0" smtClean="0">
              <a:latin typeface="Britannic Bold" pitchFamily="34" charset="0"/>
              <a:cs typeface="Times New Roman" pitchFamily="18" charset="0"/>
            </a:endParaRPr>
          </a:p>
          <a:p>
            <a:pPr>
              <a:buNone/>
            </a:pPr>
            <a:r>
              <a:rPr lang="id-ID" sz="2400" b="1" dirty="0" smtClean="0">
                <a:latin typeface="Britannic Bold" pitchFamily="34" charset="0"/>
                <a:cs typeface="Times New Roman" pitchFamily="18" charset="0"/>
              </a:rPr>
              <a:t>( </a:t>
            </a:r>
            <a:r>
              <a:rPr lang="id-ID" sz="2400" b="1" i="1" dirty="0">
                <a:latin typeface="Britannic Bold" pitchFamily="34" charset="0"/>
                <a:cs typeface="Times New Roman" pitchFamily="18" charset="0"/>
              </a:rPr>
              <a:t>Maintenance Preventive</a:t>
            </a:r>
            <a:r>
              <a:rPr lang="id-ID" sz="2400" b="1" dirty="0">
                <a:latin typeface="Britannic Bold" pitchFamily="34" charset="0"/>
                <a:cs typeface="Times New Roman" pitchFamily="18" charset="0"/>
              </a:rPr>
              <a:t> )</a:t>
            </a:r>
            <a:endParaRPr lang="id-ID" sz="2400" dirty="0">
              <a:latin typeface="Britannic Bold" pitchFamily="34" charset="0"/>
              <a:cs typeface="Times New Roman" pitchFamily="18" charset="0"/>
            </a:endParaRPr>
          </a:p>
          <a:p>
            <a:pPr marL="360363" indent="0">
              <a:buNone/>
            </a:pPr>
            <a:r>
              <a:rPr lang="id-ID" sz="2400" dirty="0">
                <a:latin typeface="Times New Roman" pitchFamily="18" charset="0"/>
                <a:cs typeface="Times New Roman" pitchFamily="18" charset="0"/>
              </a:rPr>
              <a:t>Perawatan </a:t>
            </a:r>
            <a:r>
              <a:rPr lang="id-ID" sz="2400" dirty="0" smtClean="0">
                <a:latin typeface="Times New Roman" pitchFamily="18" charset="0"/>
                <a:cs typeface="Times New Roman" pitchFamily="18" charset="0"/>
              </a:rPr>
              <a:t>pencegahan</a:t>
            </a:r>
          </a:p>
          <a:p>
            <a:pPr marL="360363" indent="0">
              <a:buNone/>
            </a:pPr>
            <a:r>
              <a:rPr lang="id-ID" sz="2400" dirty="0" smtClean="0">
                <a:latin typeface="Times New Roman" pitchFamily="18" charset="0"/>
                <a:cs typeface="Times New Roman" pitchFamily="18" charset="0"/>
              </a:rPr>
              <a:t> </a:t>
            </a:r>
            <a:r>
              <a:rPr lang="id-ID" sz="2400" dirty="0">
                <a:latin typeface="Times New Roman" pitchFamily="18" charset="0"/>
                <a:cs typeface="Times New Roman" pitchFamily="18" charset="0"/>
              </a:rPr>
              <a:t>( </a:t>
            </a:r>
            <a:r>
              <a:rPr lang="id-ID" sz="2400" i="1" dirty="0">
                <a:latin typeface="Times New Roman" pitchFamily="18" charset="0"/>
                <a:cs typeface="Times New Roman" pitchFamily="18" charset="0"/>
              </a:rPr>
              <a:t>maintenance preventive</a:t>
            </a:r>
            <a:r>
              <a:rPr lang="id-ID" sz="2400" dirty="0">
                <a:latin typeface="Times New Roman" pitchFamily="18" charset="0"/>
                <a:cs typeface="Times New Roman" pitchFamily="18" charset="0"/>
              </a:rPr>
              <a:t> ) merupakan perawatan secara sistematis yaitu terjadwal secara berkala dengan interval tetap, yang meliputi kegiatan tentang pembersihan alat, pelumasan komponen, serta pemeliharaan mesin secara tepat waktu. Kegiatan ini dilakukan untuk mencegah timbulnya kerusakan pada alat atau komponen yang di gunakan. </a:t>
            </a:r>
          </a:p>
        </p:txBody>
      </p:sp>
      <p:sp>
        <p:nvSpPr>
          <p:cNvPr id="5" name="Content Placeholder 4"/>
          <p:cNvSpPr>
            <a:spLocks noGrp="1"/>
          </p:cNvSpPr>
          <p:nvPr>
            <p:ph sz="half" idx="2"/>
          </p:nvPr>
        </p:nvSpPr>
        <p:spPr>
          <a:xfrm>
            <a:off x="4648200" y="1214422"/>
            <a:ext cx="4038600" cy="5214974"/>
          </a:xfrm>
        </p:spPr>
        <p:txBody>
          <a:bodyPr>
            <a:normAutofit/>
          </a:bodyPr>
          <a:lstStyle/>
          <a:p>
            <a:pPr lvl="2"/>
            <a:r>
              <a:rPr lang="id-ID" sz="2400" b="1" dirty="0">
                <a:latin typeface="Britannic Bold" pitchFamily="34" charset="0"/>
                <a:cs typeface="Times New Roman" pitchFamily="18" charset="0"/>
              </a:rPr>
              <a:t>Perawatan Prediksi (</a:t>
            </a:r>
            <a:r>
              <a:rPr lang="id-ID" sz="2400" b="1" i="1" dirty="0">
                <a:latin typeface="Britannic Bold" pitchFamily="34" charset="0"/>
                <a:cs typeface="Times New Roman" pitchFamily="18" charset="0"/>
              </a:rPr>
              <a:t>Predictive Maintenance</a:t>
            </a:r>
            <a:r>
              <a:rPr lang="id-ID" sz="2400" b="1" dirty="0">
                <a:latin typeface="Britannic Bold" pitchFamily="34" charset="0"/>
                <a:cs typeface="Times New Roman" pitchFamily="18" charset="0"/>
              </a:rPr>
              <a:t>)</a:t>
            </a:r>
            <a:endParaRPr lang="id-ID" sz="2400" dirty="0">
              <a:latin typeface="Britannic Bold" pitchFamily="34" charset="0"/>
              <a:cs typeface="Times New Roman" pitchFamily="18" charset="0"/>
            </a:endParaRPr>
          </a:p>
          <a:p>
            <a:r>
              <a:rPr lang="id-ID" sz="2400" dirty="0">
                <a:latin typeface="Times New Roman" pitchFamily="18" charset="0"/>
                <a:cs typeface="Times New Roman" pitchFamily="18" charset="0"/>
              </a:rPr>
              <a:t>Perawatan prediksi (</a:t>
            </a:r>
            <a:r>
              <a:rPr lang="id-ID" sz="2400" i="1" dirty="0">
                <a:latin typeface="Times New Roman" pitchFamily="18" charset="0"/>
                <a:cs typeface="Times New Roman" pitchFamily="18" charset="0"/>
              </a:rPr>
              <a:t>predictive maintenance</a:t>
            </a:r>
            <a:r>
              <a:rPr lang="id-ID" sz="2400" dirty="0">
                <a:latin typeface="Times New Roman" pitchFamily="18" charset="0"/>
                <a:cs typeface="Times New Roman" pitchFamily="18" charset="0"/>
              </a:rPr>
              <a:t>) adalah perawatan yang bersifat prediksi, pada perawatan prediksi pendektesian ini di dapat dari hasil evaluasi pada indikator yang telah di pasang pada suatu alat atau mesin</a:t>
            </a:r>
          </a:p>
          <a:p>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20" y="285728"/>
            <a:ext cx="4038600" cy="6215106"/>
          </a:xfrm>
        </p:spPr>
        <p:txBody>
          <a:bodyPr>
            <a:normAutofit fontScale="25000" lnSpcReduction="20000"/>
          </a:bodyPr>
          <a:lstStyle/>
          <a:p>
            <a:pPr lvl="2">
              <a:buNone/>
            </a:pPr>
            <a:r>
              <a:rPr lang="id-ID" sz="8000" b="1" dirty="0" smtClean="0">
                <a:latin typeface="Britannic Bold" pitchFamily="34" charset="0"/>
                <a:cs typeface="Times New Roman" pitchFamily="18" charset="0"/>
              </a:rPr>
              <a:t> Perawatan Tanpa Adanya Rencana</a:t>
            </a:r>
          </a:p>
          <a:p>
            <a:pPr lvl="2">
              <a:buNone/>
            </a:pPr>
            <a:r>
              <a:rPr lang="id-ID" sz="8000" b="1" dirty="0" smtClean="0">
                <a:latin typeface="Britannic Bold" pitchFamily="34" charset="0"/>
                <a:cs typeface="Times New Roman" pitchFamily="18" charset="0"/>
              </a:rPr>
              <a:t>(</a:t>
            </a:r>
            <a:r>
              <a:rPr lang="id-ID" sz="8000" b="1" i="1" dirty="0" smtClean="0">
                <a:latin typeface="Britannic Bold" pitchFamily="34" charset="0"/>
                <a:cs typeface="Times New Roman" pitchFamily="18" charset="0"/>
              </a:rPr>
              <a:t>Breakdown Maintenance</a:t>
            </a:r>
            <a:r>
              <a:rPr lang="id-ID" sz="8000" b="1" dirty="0" smtClean="0">
                <a:latin typeface="Britannic Bold" pitchFamily="34" charset="0"/>
              </a:rPr>
              <a:t>)</a:t>
            </a:r>
            <a:endParaRPr lang="id-ID" sz="8000" dirty="0" smtClean="0">
              <a:latin typeface="Britannic Bold" pitchFamily="34" charset="0"/>
            </a:endParaRPr>
          </a:p>
          <a:p>
            <a:r>
              <a:rPr lang="id-ID" sz="8400" dirty="0" smtClean="0">
                <a:latin typeface="Times New Roman" pitchFamily="18" charset="0"/>
                <a:cs typeface="Times New Roman" pitchFamily="18" charset="0"/>
              </a:rPr>
              <a:t>Perawatan </a:t>
            </a:r>
            <a:r>
              <a:rPr lang="id-ID" sz="8400" dirty="0">
                <a:latin typeface="Times New Roman" pitchFamily="18" charset="0"/>
                <a:cs typeface="Times New Roman" pitchFamily="18" charset="0"/>
              </a:rPr>
              <a:t>tanpa adanya rencana adalah kegiatan perbaikan yang di lakukan tanpa adanya perencanaan terlebih dahulu, dimna terjadi secara mendadak pada suatu alat atau mesin yang beroperasi, yang mengakibatkan kerusakan hingga alat atau mesin berhenti beroperasi</a:t>
            </a:r>
            <a:r>
              <a:rPr lang="id-ID" sz="8400" dirty="0" smtClean="0">
                <a:latin typeface="Times New Roman" pitchFamily="18" charset="0"/>
                <a:cs typeface="Times New Roman" pitchFamily="18" charset="0"/>
              </a:rPr>
              <a:t>.</a:t>
            </a:r>
          </a:p>
          <a:p>
            <a:endParaRPr lang="id-ID" sz="3200" dirty="0">
              <a:latin typeface="Times New Roman" pitchFamily="18" charset="0"/>
              <a:cs typeface="Times New Roman" pitchFamily="18" charset="0"/>
            </a:endParaRPr>
          </a:p>
          <a:p>
            <a:r>
              <a:rPr lang="id-ID" sz="8600" b="1" dirty="0">
                <a:latin typeface="Britannic Bold" pitchFamily="34" charset="0"/>
                <a:cs typeface="Times New Roman" pitchFamily="18" charset="0"/>
              </a:rPr>
              <a:t>Perawatan </a:t>
            </a:r>
            <a:r>
              <a:rPr lang="id-ID" sz="8600" b="1" dirty="0" smtClean="0">
                <a:latin typeface="Britannic Bold" pitchFamily="34" charset="0"/>
                <a:cs typeface="Times New Roman" pitchFamily="18" charset="0"/>
              </a:rPr>
              <a:t>darurat</a:t>
            </a:r>
          </a:p>
          <a:p>
            <a:pPr>
              <a:buNone/>
            </a:pPr>
            <a:r>
              <a:rPr lang="id-ID" sz="8600" b="1" dirty="0">
                <a:latin typeface="Britannic Bold" pitchFamily="34" charset="0"/>
                <a:cs typeface="Times New Roman" pitchFamily="18" charset="0"/>
              </a:rPr>
              <a:t>	</a:t>
            </a:r>
            <a:r>
              <a:rPr lang="id-ID" sz="8600" b="1" dirty="0" smtClean="0">
                <a:latin typeface="Britannic Bold" pitchFamily="34" charset="0"/>
                <a:cs typeface="Times New Roman" pitchFamily="18" charset="0"/>
              </a:rPr>
              <a:t> </a:t>
            </a:r>
            <a:r>
              <a:rPr lang="id-ID" sz="8600" b="1" dirty="0">
                <a:latin typeface="Britannic Bold" pitchFamily="34" charset="0"/>
                <a:cs typeface="Times New Roman" pitchFamily="18" charset="0"/>
              </a:rPr>
              <a:t>(</a:t>
            </a:r>
            <a:r>
              <a:rPr lang="id-ID" sz="8600" b="1" i="1" dirty="0">
                <a:latin typeface="Britannic Bold" pitchFamily="34" charset="0"/>
                <a:cs typeface="Times New Roman" pitchFamily="18" charset="0"/>
              </a:rPr>
              <a:t>Emergency Maintenance</a:t>
            </a:r>
            <a:r>
              <a:rPr lang="id-ID" sz="8600" b="1" dirty="0">
                <a:latin typeface="Britannic Bold" pitchFamily="34" charset="0"/>
              </a:rPr>
              <a:t>)</a:t>
            </a:r>
            <a:endParaRPr lang="id-ID" sz="8600" dirty="0">
              <a:latin typeface="Britannic Bold" pitchFamily="34" charset="0"/>
            </a:endParaRPr>
          </a:p>
          <a:p>
            <a:pPr>
              <a:buNone/>
            </a:pPr>
            <a:r>
              <a:rPr lang="id-ID" sz="8000" dirty="0" smtClean="0">
                <a:latin typeface="Times New Roman" pitchFamily="18" charset="0"/>
                <a:cs typeface="Times New Roman" pitchFamily="18" charset="0"/>
              </a:rPr>
              <a:t>	Perawatan </a:t>
            </a:r>
            <a:r>
              <a:rPr lang="id-ID" sz="8000" dirty="0">
                <a:latin typeface="Times New Roman" pitchFamily="18" charset="0"/>
                <a:cs typeface="Times New Roman" pitchFamily="18" charset="0"/>
              </a:rPr>
              <a:t>darurat (</a:t>
            </a:r>
            <a:r>
              <a:rPr lang="id-ID" sz="8000" i="1" dirty="0">
                <a:latin typeface="Times New Roman" pitchFamily="18" charset="0"/>
                <a:cs typeface="Times New Roman" pitchFamily="18" charset="0"/>
              </a:rPr>
              <a:t>emergency </a:t>
            </a:r>
            <a:r>
              <a:rPr lang="id-ID" sz="8000" dirty="0">
                <a:latin typeface="Times New Roman" pitchFamily="18" charset="0"/>
                <a:cs typeface="Times New Roman" pitchFamily="18" charset="0"/>
              </a:rPr>
              <a:t>maintenance</a:t>
            </a:r>
            <a:r>
              <a:rPr lang="id-ID" sz="8000" dirty="0" smtClean="0">
                <a:latin typeface="Times New Roman" pitchFamily="18" charset="0"/>
                <a:cs typeface="Times New Roman" pitchFamily="18" charset="0"/>
              </a:rPr>
              <a:t>) adalah pekerjaan perbaikan yang harus segera dilakukan karena terjadi kemacetan atau kerusakan yang tidak terduga</a:t>
            </a:r>
            <a:endParaRPr lang="id-ID" sz="8000" dirty="0">
              <a:latin typeface="Times New Roman" pitchFamily="18" charset="0"/>
              <a:cs typeface="Times New Roman" pitchFamily="18" charset="0"/>
            </a:endParaRPr>
          </a:p>
          <a:p>
            <a:endParaRPr lang="id-ID" sz="2400" dirty="0"/>
          </a:p>
        </p:txBody>
      </p:sp>
      <p:sp>
        <p:nvSpPr>
          <p:cNvPr id="4" name="Content Placeholder 3"/>
          <p:cNvSpPr>
            <a:spLocks noGrp="1"/>
          </p:cNvSpPr>
          <p:nvPr>
            <p:ph sz="half" idx="2"/>
          </p:nvPr>
        </p:nvSpPr>
        <p:spPr>
          <a:xfrm>
            <a:off x="4643438" y="285728"/>
            <a:ext cx="4038600" cy="4525963"/>
          </a:xfrm>
        </p:spPr>
        <p:txBody>
          <a:bodyPr>
            <a:normAutofit fontScale="25000" lnSpcReduction="20000"/>
          </a:bodyPr>
          <a:lstStyle/>
          <a:p>
            <a:r>
              <a:rPr lang="id-ID" dirty="0"/>
              <a:t> </a:t>
            </a:r>
            <a:endParaRPr lang="id-ID" sz="2400" dirty="0"/>
          </a:p>
          <a:p>
            <a:pPr lvl="2"/>
            <a:r>
              <a:rPr lang="id-ID" sz="8000" b="1" dirty="0">
                <a:latin typeface="Britannic Bold" pitchFamily="34" charset="0"/>
                <a:cs typeface="Times New Roman" pitchFamily="18" charset="0"/>
              </a:rPr>
              <a:t>Perawatan </a:t>
            </a:r>
            <a:r>
              <a:rPr lang="id-ID" sz="8000" b="1" dirty="0" smtClean="0">
                <a:latin typeface="Britannic Bold" pitchFamily="34" charset="0"/>
                <a:cs typeface="Times New Roman" pitchFamily="18" charset="0"/>
              </a:rPr>
              <a:t>Koreksi</a:t>
            </a:r>
          </a:p>
          <a:p>
            <a:pPr lvl="2">
              <a:buNone/>
            </a:pPr>
            <a:r>
              <a:rPr lang="id-ID" sz="8000" b="1" dirty="0" smtClean="0">
                <a:latin typeface="Britannic Bold" pitchFamily="34" charset="0"/>
                <a:cs typeface="Times New Roman" pitchFamily="18" charset="0"/>
              </a:rPr>
              <a:t> (</a:t>
            </a:r>
            <a:r>
              <a:rPr lang="id-ID" sz="8000" b="1" i="1" dirty="0" smtClean="0">
                <a:latin typeface="Britannic Bold" pitchFamily="34" charset="0"/>
                <a:cs typeface="Times New Roman" pitchFamily="18" charset="0"/>
              </a:rPr>
              <a:t>Corrective Maintenance</a:t>
            </a:r>
            <a:r>
              <a:rPr lang="id-ID" sz="8000" b="1" dirty="0" smtClean="0">
                <a:latin typeface="Britannic Bold" pitchFamily="34" charset="0"/>
                <a:cs typeface="Times New Roman" pitchFamily="18" charset="0"/>
              </a:rPr>
              <a:t>)</a:t>
            </a:r>
            <a:endParaRPr lang="id-ID" sz="8000" dirty="0">
              <a:latin typeface="Britannic Bold" pitchFamily="34" charset="0"/>
              <a:cs typeface="Times New Roman" pitchFamily="18" charset="0"/>
            </a:endParaRPr>
          </a:p>
          <a:p>
            <a:r>
              <a:rPr lang="id-ID" sz="8000" dirty="0">
                <a:latin typeface="Times New Roman" pitchFamily="18" charset="0"/>
                <a:cs typeface="Times New Roman" pitchFamily="18" charset="0"/>
              </a:rPr>
              <a:t>Perawatan koreksi (</a:t>
            </a:r>
            <a:r>
              <a:rPr lang="id-ID" sz="8000" i="1" dirty="0">
                <a:latin typeface="Times New Roman" pitchFamily="18" charset="0"/>
                <a:cs typeface="Times New Roman" pitchFamily="18" charset="0"/>
              </a:rPr>
              <a:t>corrective maintenance</a:t>
            </a:r>
            <a:r>
              <a:rPr lang="id-ID" sz="8000" dirty="0">
                <a:latin typeface="Times New Roman" pitchFamily="18" charset="0"/>
                <a:cs typeface="Times New Roman" pitchFamily="18" charset="0"/>
              </a:rPr>
              <a:t>) adalah suatu kegiatan yang dilakukan pada saat komponen benar-benar mengalami kerusakan hingga tidak dapat beroperasi, kerusakan komponen ini biasanya akan di tandai dengan kinerja mesin yang akan berkurang hingga 70%. Perawatan koreksi termasuk dalam system perawatan yang di rencanakan untuk melakukan perbaikan atau untuk melakukan peningkatan kondisi mesin hingga kembali normal atau sesuai dengan yang operator inginkan,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
            <a:ext cx="8229600" cy="796908"/>
          </a:xfrm>
        </p:spPr>
        <p:txBody>
          <a:bodyPr/>
          <a:lstStyle/>
          <a:p>
            <a:r>
              <a:rPr lang="id-ID" dirty="0" smtClean="0"/>
              <a:t>Diagram siklus perawatan</a:t>
            </a:r>
            <a:endParaRPr lang="id-ID" dirty="0"/>
          </a:p>
        </p:txBody>
      </p:sp>
      <p:sp>
        <p:nvSpPr>
          <p:cNvPr id="6" name="Content Placeholder 5"/>
          <p:cNvSpPr>
            <a:spLocks noGrp="1"/>
          </p:cNvSpPr>
          <p:nvPr>
            <p:ph idx="1"/>
          </p:nvPr>
        </p:nvSpPr>
        <p:spPr/>
        <p:txBody>
          <a:bodyPr>
            <a:normAutofit fontScale="92500" lnSpcReduction="10000"/>
          </a:bodyPr>
          <a:lstStyle/>
          <a:p>
            <a:pPr>
              <a:buNone/>
            </a:pPr>
            <a:r>
              <a:rPr lang="id-ID" b="1" dirty="0"/>
              <a:t> </a:t>
            </a:r>
            <a:endParaRPr lang="id-ID" dirty="0"/>
          </a:p>
          <a:p>
            <a:pPr>
              <a:buNone/>
            </a:pPr>
            <a:r>
              <a:rPr lang="id-ID" b="1" dirty="0"/>
              <a:t> </a:t>
            </a:r>
            <a:endParaRPr lang="id-ID" dirty="0"/>
          </a:p>
          <a:p>
            <a:pPr>
              <a:buNone/>
            </a:pPr>
            <a:r>
              <a:rPr lang="id-ID" b="1" dirty="0"/>
              <a:t> </a:t>
            </a:r>
            <a:endParaRPr lang="id-ID" dirty="0"/>
          </a:p>
          <a:p>
            <a:pPr>
              <a:buNone/>
            </a:pPr>
            <a:r>
              <a:rPr lang="id-ID" b="1" dirty="0"/>
              <a:t> </a:t>
            </a:r>
            <a:endParaRPr lang="id-ID" dirty="0"/>
          </a:p>
          <a:p>
            <a:pPr>
              <a:buNone/>
            </a:pPr>
            <a:r>
              <a:rPr lang="id-ID" b="1" dirty="0"/>
              <a:t> </a:t>
            </a:r>
            <a:endParaRPr lang="id-ID" dirty="0"/>
          </a:p>
          <a:p>
            <a:pPr>
              <a:buNone/>
            </a:pPr>
            <a:r>
              <a:rPr lang="id-ID" b="1" dirty="0"/>
              <a:t> </a:t>
            </a:r>
            <a:endParaRPr lang="id-ID" dirty="0"/>
          </a:p>
          <a:p>
            <a:pPr>
              <a:buNone/>
            </a:pPr>
            <a:r>
              <a:rPr lang="id-ID" b="1" dirty="0"/>
              <a:t> </a:t>
            </a:r>
            <a:endParaRPr lang="id-ID" dirty="0"/>
          </a:p>
          <a:p>
            <a:pPr>
              <a:buNone/>
            </a:pPr>
            <a:r>
              <a:rPr lang="id-ID" b="1" dirty="0"/>
              <a:t> </a:t>
            </a:r>
            <a:endParaRPr lang="id-ID" dirty="0"/>
          </a:p>
        </p:txBody>
      </p:sp>
      <p:sp>
        <p:nvSpPr>
          <p:cNvPr id="7" name="Rounded Rectangle 6"/>
          <p:cNvSpPr/>
          <p:nvPr/>
        </p:nvSpPr>
        <p:spPr>
          <a:xfrm>
            <a:off x="500034" y="1071546"/>
            <a:ext cx="8143932" cy="221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itchFamily="18" charset="0"/>
                <a:cs typeface="Times New Roman" pitchFamily="18" charset="0"/>
              </a:rPr>
              <a:t>Inspection</a:t>
            </a:r>
            <a:endParaRPr lang="id-ID"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Kegiatan</a:t>
            </a:r>
            <a:r>
              <a:rPr lang="en-US" sz="2000" dirty="0">
                <a:latin typeface="Times New Roman" pitchFamily="18" charset="0"/>
                <a:cs typeface="Times New Roman" pitchFamily="18" charset="0"/>
              </a:rPr>
              <a:t> inspection </a:t>
            </a:r>
            <a:r>
              <a:rPr lang="en-US" sz="2000" dirty="0" err="1">
                <a:latin typeface="Times New Roman" pitchFamily="18" charset="0"/>
                <a:cs typeface="Times New Roman" pitchFamily="18" charset="0"/>
              </a:rPr>
              <a:t>meliputi</a:t>
            </a:r>
            <a:r>
              <a:rPr lang="en-US" sz="2000" dirty="0">
                <a:latin typeface="Times New Roman" pitchFamily="18" charset="0"/>
                <a:cs typeface="Times New Roman" pitchFamily="18" charset="0"/>
              </a:rPr>
              <a:t>:</a:t>
            </a:r>
            <a:endParaRPr lang="id-ID" sz="2000" dirty="0">
              <a:latin typeface="Times New Roman" pitchFamily="18" charset="0"/>
              <a:cs typeface="Times New Roman" pitchFamily="18" charset="0"/>
            </a:endParaRPr>
          </a:p>
          <a:p>
            <a:pPr lvl="0"/>
            <a:r>
              <a:rPr lang="en-US" sz="2000" dirty="0" err="1">
                <a:latin typeface="Times New Roman" pitchFamily="18" charset="0"/>
                <a:cs typeface="Times New Roman" pitchFamily="18" charset="0"/>
              </a:rPr>
              <a:t>Memeriksa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fungsi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mekanisme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kecepatan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putar</a:t>
            </a:r>
            <a:r>
              <a:rPr lang="en-US" sz="2000" dirty="0">
                <a:latin typeface="Times New Roman" pitchFamily="18" charset="0"/>
                <a:cs typeface="Times New Roman" pitchFamily="18" charset="0"/>
              </a:rPr>
              <a:t>.</a:t>
            </a:r>
            <a:endParaRPr lang="id-ID" sz="2000" dirty="0">
              <a:latin typeface="Times New Roman" pitchFamily="18" charset="0"/>
              <a:cs typeface="Times New Roman" pitchFamily="18" charset="0"/>
            </a:endParaRPr>
          </a:p>
          <a:p>
            <a:pPr lvl="0"/>
            <a:r>
              <a:rPr lang="en-US" sz="2000" dirty="0" err="1">
                <a:latin typeface="Times New Roman" pitchFamily="18" charset="0"/>
                <a:cs typeface="Times New Roman" pitchFamily="18" charset="0"/>
              </a:rPr>
              <a:t>Memeriksa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menyetel</a:t>
            </a:r>
            <a:r>
              <a:rPr lang="id-ID" sz="2000" dirty="0">
                <a:latin typeface="Times New Roman" pitchFamily="18" charset="0"/>
                <a:cs typeface="Times New Roman" pitchFamily="18" charset="0"/>
              </a:rPr>
              <a:t> kopling, poros, bantalan </a:t>
            </a:r>
            <a:r>
              <a:rPr lang="en-US" sz="2000" dirty="0" err="1">
                <a:latin typeface="Times New Roman" pitchFamily="18" charset="0"/>
                <a:cs typeface="Times New Roman" pitchFamily="18" charset="0"/>
              </a:rPr>
              <a:t>baut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dll</a:t>
            </a:r>
            <a:r>
              <a:rPr lang="en-US" sz="2000" dirty="0">
                <a:latin typeface="Times New Roman" pitchFamily="18" charset="0"/>
                <a:cs typeface="Times New Roman" pitchFamily="18" charset="0"/>
              </a:rPr>
              <a:t>.</a:t>
            </a:r>
            <a:endParaRPr lang="id-ID" sz="2000" dirty="0">
              <a:latin typeface="Times New Roman" pitchFamily="18" charset="0"/>
              <a:cs typeface="Times New Roman" pitchFamily="18" charset="0"/>
            </a:endParaRPr>
          </a:p>
          <a:p>
            <a:pPr lvl="0"/>
            <a:r>
              <a:rPr lang="en-US" sz="2000" dirty="0" err="1">
                <a:latin typeface="Times New Roman" pitchFamily="18" charset="0"/>
                <a:cs typeface="Times New Roman" pitchFamily="18" charset="0"/>
              </a:rPr>
              <a:t>Membersihkan</a:t>
            </a:r>
            <a:r>
              <a:rPr lang="en-US" sz="2000" dirty="0">
                <a:latin typeface="Times New Roman" pitchFamily="18" charset="0"/>
                <a:cs typeface="Times New Roman" pitchFamily="18" charset="0"/>
              </a:rPr>
              <a:t> filter </a:t>
            </a:r>
            <a:r>
              <a:rPr lang="en-US" sz="2000" dirty="0" err="1">
                <a:latin typeface="Times New Roman" pitchFamily="18" charset="0"/>
                <a:cs typeface="Times New Roman" pitchFamily="18" charset="0"/>
              </a:rPr>
              <a:t>oli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pelumas</a:t>
            </a:r>
            <a:r>
              <a:rPr lang="en-US" sz="2000" dirty="0">
                <a:latin typeface="Times New Roman" pitchFamily="18" charset="0"/>
                <a:cs typeface="Times New Roman" pitchFamily="18" charset="0"/>
              </a:rPr>
              <a:t>, system </a:t>
            </a:r>
            <a:r>
              <a:rPr lang="en-US" sz="2000" dirty="0" err="1">
                <a:latin typeface="Times New Roman" pitchFamily="18" charset="0"/>
                <a:cs typeface="Times New Roman" pitchFamily="18" charset="0"/>
              </a:rPr>
              <a:t>pengolian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penyalur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oli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serta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debu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atau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kotoran</a:t>
            </a:r>
            <a:r>
              <a:rPr lang="en-US" sz="2000" dirty="0">
                <a:latin typeface="Times New Roman" pitchFamily="18" charset="0"/>
                <a:cs typeface="Times New Roman" pitchFamily="18" charset="0"/>
              </a:rPr>
              <a:t>.</a:t>
            </a:r>
            <a:endParaRPr lang="id-ID" sz="2000" dirty="0">
              <a:latin typeface="Times New Roman" pitchFamily="18" charset="0"/>
              <a:cs typeface="Times New Roman" pitchFamily="18" charset="0"/>
            </a:endParaRPr>
          </a:p>
          <a:p>
            <a:pPr lvl="0"/>
            <a:r>
              <a:rPr lang="en-US" sz="2000" dirty="0" err="1">
                <a:latin typeface="Times New Roman" pitchFamily="18" charset="0"/>
                <a:cs typeface="Times New Roman" pitchFamily="18" charset="0"/>
              </a:rPr>
              <a:t>Mengencangkan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baut</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baut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mur</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mur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pengikat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ganti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perlu</a:t>
            </a:r>
            <a:r>
              <a:rPr lang="en-US" dirty="0"/>
              <a:t>. </a:t>
            </a:r>
            <a:endParaRPr lang="id-ID" dirty="0"/>
          </a:p>
          <a:p>
            <a:pPr algn="ctr"/>
            <a:endParaRPr lang="id-ID" dirty="0"/>
          </a:p>
        </p:txBody>
      </p:sp>
      <p:sp>
        <p:nvSpPr>
          <p:cNvPr id="8" name="Down Arrow 7"/>
          <p:cNvSpPr/>
          <p:nvPr/>
        </p:nvSpPr>
        <p:spPr>
          <a:xfrm>
            <a:off x="4071934" y="3357562"/>
            <a:ext cx="42862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857224" y="3929066"/>
            <a:ext cx="7429552" cy="2000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itchFamily="18" charset="0"/>
                <a:cs typeface="Times New Roman" pitchFamily="18" charset="0"/>
              </a:rPr>
              <a:t>Small repair</a:t>
            </a:r>
            <a:endParaRPr lang="id-ID"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Kegiatan</a:t>
            </a:r>
            <a:r>
              <a:rPr lang="en-US" sz="2000" dirty="0">
                <a:latin typeface="Times New Roman" pitchFamily="18" charset="0"/>
                <a:cs typeface="Times New Roman" pitchFamily="18" charset="0"/>
              </a:rPr>
              <a:t> small repair </a:t>
            </a:r>
            <a:r>
              <a:rPr lang="en-US" sz="2000" dirty="0" err="1">
                <a:latin typeface="Times New Roman" pitchFamily="18" charset="0"/>
                <a:cs typeface="Times New Roman" pitchFamily="18" charset="0"/>
              </a:rPr>
              <a:t>meliputi</a:t>
            </a:r>
            <a:r>
              <a:rPr lang="en-US" sz="2000" dirty="0">
                <a:latin typeface="Times New Roman" pitchFamily="18" charset="0"/>
                <a:cs typeface="Times New Roman" pitchFamily="18" charset="0"/>
              </a:rPr>
              <a:t>:</a:t>
            </a:r>
            <a:endParaRPr lang="id-ID" sz="2000" dirty="0">
              <a:latin typeface="Times New Roman" pitchFamily="18" charset="0"/>
              <a:cs typeface="Times New Roman" pitchFamily="18" charset="0"/>
            </a:endParaRPr>
          </a:p>
          <a:p>
            <a:pPr lvl="0"/>
            <a:r>
              <a:rPr lang="en-US" sz="2000" dirty="0" err="1">
                <a:latin typeface="Times New Roman" pitchFamily="18" charset="0"/>
                <a:cs typeface="Times New Roman" pitchFamily="18" charset="0"/>
              </a:rPr>
              <a:t>Membongkar</a:t>
            </a:r>
            <a:r>
              <a:rPr lang="en-US" sz="2000" dirty="0">
                <a:latin typeface="Times New Roman" pitchFamily="18" charset="0"/>
                <a:cs typeface="Times New Roman" pitchFamily="18" charset="0"/>
              </a:rPr>
              <a:t> 2 – 3 unit </a:t>
            </a:r>
            <a:r>
              <a:rPr lang="en-US" sz="2000" dirty="0" err="1">
                <a:latin typeface="Times New Roman" pitchFamily="18" charset="0"/>
                <a:cs typeface="Times New Roman" pitchFamily="18" charset="0"/>
              </a:rPr>
              <a:t>bagian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peralatan</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kemungkinan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besar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aus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atau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kotor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membersihkannya</a:t>
            </a:r>
            <a:r>
              <a:rPr lang="en-US" sz="2000" dirty="0">
                <a:latin typeface="Times New Roman" pitchFamily="18" charset="0"/>
                <a:cs typeface="Times New Roman" pitchFamily="18" charset="0"/>
              </a:rPr>
              <a:t>.</a:t>
            </a:r>
            <a:endParaRPr lang="id-ID" sz="2000" dirty="0">
              <a:latin typeface="Times New Roman" pitchFamily="18" charset="0"/>
              <a:cs typeface="Times New Roman" pitchFamily="18" charset="0"/>
            </a:endParaRPr>
          </a:p>
          <a:p>
            <a:pPr lvl="0"/>
            <a:r>
              <a:rPr lang="en-US" sz="2000" dirty="0" err="1">
                <a:latin typeface="Times New Roman" pitchFamily="18" charset="0"/>
                <a:cs typeface="Times New Roman" pitchFamily="18" charset="0"/>
              </a:rPr>
              <a:t>Mengadakan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perbaikan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diperlukan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atau</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telah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dicatat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inspeksi</a:t>
            </a:r>
            <a:r>
              <a:rPr lang="en-US" sz="2000" dirty="0">
                <a:latin typeface="Times New Roman" pitchFamily="18" charset="0"/>
                <a:cs typeface="Times New Roman" pitchFamily="18" charset="0"/>
              </a:rPr>
              <a:t> </a:t>
            </a:r>
            <a:endParaRPr lang="id-ID" sz="2000" dirty="0">
              <a:latin typeface="Times New Roman" pitchFamily="18" charset="0"/>
              <a:cs typeface="Times New Roman" pitchFamily="18" charset="0"/>
            </a:endParaRPr>
          </a:p>
          <a:p>
            <a:pPr algn="ctr"/>
            <a:endParaRPr lang="id-ID" dirty="0"/>
          </a:p>
        </p:txBody>
      </p:sp>
      <p:sp>
        <p:nvSpPr>
          <p:cNvPr id="13" name="Down Arrow 12"/>
          <p:cNvSpPr/>
          <p:nvPr/>
        </p:nvSpPr>
        <p:spPr>
          <a:xfrm>
            <a:off x="4071934" y="6000768"/>
            <a:ext cx="42862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lstStyle/>
          <a:p>
            <a:endParaRPr lang="id-ID" dirty="0"/>
          </a:p>
        </p:txBody>
      </p:sp>
      <p:sp>
        <p:nvSpPr>
          <p:cNvPr id="5" name="Down Arrow 4"/>
          <p:cNvSpPr/>
          <p:nvPr/>
        </p:nvSpPr>
        <p:spPr>
          <a:xfrm>
            <a:off x="4286248" y="357166"/>
            <a:ext cx="50006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571472" y="928670"/>
            <a:ext cx="8001056" cy="2143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itchFamily="18" charset="0"/>
                <a:cs typeface="Times New Roman" pitchFamily="18" charset="0"/>
              </a:rPr>
              <a:t>Medium repair</a:t>
            </a:r>
            <a:endParaRPr lang="id-ID"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Kegiatan</a:t>
            </a:r>
            <a:r>
              <a:rPr lang="en-US" sz="2000" dirty="0">
                <a:latin typeface="Times New Roman" pitchFamily="18" charset="0"/>
                <a:cs typeface="Times New Roman" pitchFamily="18" charset="0"/>
              </a:rPr>
              <a:t> medium repair </a:t>
            </a:r>
            <a:r>
              <a:rPr lang="en-US" sz="2000" dirty="0" err="1" smtClean="0">
                <a:latin typeface="Times New Roman" pitchFamily="18" charset="0"/>
                <a:cs typeface="Times New Roman" pitchFamily="18" charset="0"/>
              </a:rPr>
              <a:t>meliputi</a:t>
            </a:r>
            <a:r>
              <a:rPr lang="en-US" sz="2000" dirty="0" smtClean="0">
                <a:latin typeface="Times New Roman" pitchFamily="18" charset="0"/>
                <a:cs typeface="Times New Roman" pitchFamily="18" charset="0"/>
              </a:rPr>
              <a:t>:</a:t>
            </a:r>
            <a:endParaRPr lang="id-ID" sz="2000" dirty="0" smtClean="0">
              <a:latin typeface="Times New Roman" pitchFamily="18" charset="0"/>
              <a:cs typeface="Times New Roman" pitchFamily="18" charset="0"/>
            </a:endParaRPr>
          </a:p>
          <a:p>
            <a:pPr marL="179388" indent="-179388">
              <a:buFontTx/>
              <a:buChar char="-"/>
            </a:pPr>
            <a:r>
              <a:rPr lang="en-US" sz="2000" dirty="0" err="1" smtClean="0">
                <a:latin typeface="Times New Roman" pitchFamily="18" charset="0"/>
                <a:cs typeface="Times New Roman" pitchFamily="18" charset="0"/>
              </a:rPr>
              <a:t>Kerjakan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semua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kegiatan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a:t>
            </a:r>
            <a:r>
              <a:rPr lang="en-US" sz="2000" dirty="0">
                <a:latin typeface="Times New Roman" pitchFamily="18" charset="0"/>
                <a:cs typeface="Times New Roman" pitchFamily="18" charset="0"/>
              </a:rPr>
              <a:t> small repair </a:t>
            </a:r>
            <a:r>
              <a:rPr lang="en-US" sz="2000" dirty="0" err="1">
                <a:latin typeface="Times New Roman" pitchFamily="18" charset="0"/>
                <a:cs typeface="Times New Roman" pitchFamily="18" charset="0"/>
              </a:rPr>
              <a:t>ditambah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dengan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membongkar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semua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bagian</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kemungkinan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aus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harus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diganti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atau</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diperbaiki</a:t>
            </a:r>
            <a:r>
              <a:rPr lang="en-US" sz="2000" dirty="0" smtClean="0">
                <a:latin typeface="Times New Roman" pitchFamily="18" charset="0"/>
                <a:cs typeface="Times New Roman" pitchFamily="18" charset="0"/>
              </a:rPr>
              <a:t>.</a:t>
            </a:r>
            <a:endParaRPr lang="id-ID" sz="2000" dirty="0" smtClean="0">
              <a:latin typeface="Times New Roman" pitchFamily="18" charset="0"/>
              <a:cs typeface="Times New Roman" pitchFamily="18" charset="0"/>
            </a:endParaRPr>
          </a:p>
          <a:p>
            <a:pPr marL="179388" indent="-179388">
              <a:buFontTx/>
              <a:buChar char="-"/>
            </a:pPr>
            <a:r>
              <a:rPr lang="en-US" sz="2000" dirty="0" err="1" smtClean="0">
                <a:latin typeface="Times New Roman" pitchFamily="18" charset="0"/>
                <a:cs typeface="Times New Roman" pitchFamily="18" charset="0"/>
              </a:rPr>
              <a:t>Mengecat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permukaan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mesin</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sudah</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rusak</a:t>
            </a:r>
            <a:r>
              <a:rPr lang="en-US" sz="2000" dirty="0" smtClean="0">
                <a:latin typeface="Times New Roman" pitchFamily="18" charset="0"/>
                <a:cs typeface="Times New Roman" pitchFamily="18" charset="0"/>
              </a:rPr>
              <a:t>.</a:t>
            </a:r>
            <a:endParaRPr lang="id-ID" sz="2000" dirty="0" smtClean="0">
              <a:latin typeface="Times New Roman" pitchFamily="18" charset="0"/>
              <a:cs typeface="Times New Roman" pitchFamily="18" charset="0"/>
            </a:endParaRPr>
          </a:p>
          <a:p>
            <a:pPr marL="179388" indent="-179388">
              <a:buFontTx/>
              <a:buChar char="-"/>
            </a:pPr>
            <a:r>
              <a:rPr lang="en-US" sz="2000" dirty="0" err="1" smtClean="0">
                <a:latin typeface="Times New Roman" pitchFamily="18" charset="0"/>
                <a:cs typeface="Times New Roman" pitchFamily="18" charset="0"/>
              </a:rPr>
              <a:t>Kalibrasi</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ulang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dengan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melakukan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levelling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mesin</a:t>
            </a:r>
            <a:r>
              <a:rPr lang="en-US" dirty="0"/>
              <a:t>. </a:t>
            </a:r>
            <a:endParaRPr lang="id-ID" dirty="0"/>
          </a:p>
          <a:p>
            <a:pPr algn="ctr"/>
            <a:endParaRPr lang="id-ID" dirty="0"/>
          </a:p>
        </p:txBody>
      </p:sp>
      <p:sp>
        <p:nvSpPr>
          <p:cNvPr id="8" name="Down Arrow 7"/>
          <p:cNvSpPr/>
          <p:nvPr/>
        </p:nvSpPr>
        <p:spPr>
          <a:xfrm>
            <a:off x="4214810" y="3214686"/>
            <a:ext cx="50006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571472" y="3786166"/>
            <a:ext cx="8001056" cy="3071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Overhaul</a:t>
            </a:r>
            <a:endParaRPr lang="id-ID" dirty="0"/>
          </a:p>
          <a:p>
            <a:r>
              <a:rPr lang="en-US" sz="2000" dirty="0" err="1">
                <a:latin typeface="Times New Roman" pitchFamily="18" charset="0"/>
                <a:cs typeface="Times New Roman" pitchFamily="18" charset="0"/>
              </a:rPr>
              <a:t>Kegiatan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a:t>
            </a:r>
            <a:r>
              <a:rPr lang="en-US" sz="2000" dirty="0">
                <a:latin typeface="Times New Roman" pitchFamily="18" charset="0"/>
                <a:cs typeface="Times New Roman" pitchFamily="18" charset="0"/>
              </a:rPr>
              <a:t> overhaul </a:t>
            </a:r>
            <a:r>
              <a:rPr lang="en-US" sz="2000" dirty="0" err="1">
                <a:latin typeface="Times New Roman" pitchFamily="18" charset="0"/>
                <a:cs typeface="Times New Roman" pitchFamily="18" charset="0"/>
              </a:rPr>
              <a:t>meliputi</a:t>
            </a:r>
            <a:r>
              <a:rPr lang="en-US" sz="2000" dirty="0">
                <a:latin typeface="Times New Roman" pitchFamily="18" charset="0"/>
                <a:cs typeface="Times New Roman" pitchFamily="18" charset="0"/>
              </a:rPr>
              <a:t>:</a:t>
            </a:r>
            <a:endParaRPr lang="id-ID" sz="2000" dirty="0">
              <a:latin typeface="Times New Roman" pitchFamily="18" charset="0"/>
              <a:cs typeface="Times New Roman" pitchFamily="18" charset="0"/>
            </a:endParaRPr>
          </a:p>
          <a:p>
            <a:pPr marL="179388" lvl="0" indent="-179388">
              <a:buFontTx/>
              <a:buChar char="-"/>
            </a:pPr>
            <a:r>
              <a:rPr lang="en-US" sz="2000" dirty="0" err="1" smtClean="0">
                <a:latin typeface="Times New Roman" pitchFamily="18" charset="0"/>
                <a:cs typeface="Times New Roman" pitchFamily="18" charset="0"/>
              </a:rPr>
              <a:t>Ulangi</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semua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kegiatan</a:t>
            </a:r>
            <a:r>
              <a:rPr lang="en-US" sz="2000" dirty="0">
                <a:latin typeface="Times New Roman" pitchFamily="18" charset="0"/>
                <a:cs typeface="Times New Roman" pitchFamily="18" charset="0"/>
              </a:rPr>
              <a:t> medium repair, </a:t>
            </a:r>
            <a:r>
              <a:rPr lang="en-US" sz="2000" dirty="0" err="1">
                <a:latin typeface="Times New Roman" pitchFamily="18" charset="0"/>
                <a:cs typeface="Times New Roman" pitchFamily="18" charset="0"/>
              </a:rPr>
              <a:t>tetapi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pembongkaran</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menyangkut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setiap</a:t>
            </a:r>
            <a:r>
              <a:rPr lang="en-US" sz="2000" dirty="0">
                <a:latin typeface="Times New Roman" pitchFamily="18" charset="0"/>
                <a:cs typeface="Times New Roman" pitchFamily="18" charset="0"/>
              </a:rPr>
              <a:t> unit, </a:t>
            </a:r>
            <a:r>
              <a:rPr lang="en-US" sz="2000" dirty="0" err="1">
                <a:latin typeface="Times New Roman" pitchFamily="18" charset="0"/>
                <a:cs typeface="Times New Roman" pitchFamily="18" charset="0"/>
              </a:rPr>
              <a:t>semua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komponen</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sudah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rusak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atau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aus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diganti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dengan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komponen</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baru</a:t>
            </a:r>
            <a:r>
              <a:rPr lang="en-US" sz="2000" dirty="0" smtClean="0">
                <a:latin typeface="Times New Roman" pitchFamily="18" charset="0"/>
                <a:cs typeface="Times New Roman" pitchFamily="18" charset="0"/>
              </a:rPr>
              <a:t>.</a:t>
            </a:r>
            <a:endParaRPr lang="id-ID" sz="2000" dirty="0" smtClean="0">
              <a:latin typeface="Times New Roman" pitchFamily="18" charset="0"/>
              <a:cs typeface="Times New Roman" pitchFamily="18" charset="0"/>
            </a:endParaRPr>
          </a:p>
          <a:p>
            <a:pPr marL="179388" lvl="0" indent="-179388">
              <a:buFontTx/>
              <a:buChar char="-"/>
            </a:pPr>
            <a:r>
              <a:rPr lang="en-US" sz="2000" dirty="0" err="1" smtClean="0">
                <a:latin typeface="Times New Roman" pitchFamily="18" charset="0"/>
                <a:cs typeface="Times New Roman" pitchFamily="18" charset="0"/>
              </a:rPr>
              <a:t>Pemeriksaan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pondasi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mesin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pemasangan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kedalam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pondasi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perbaiki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jika</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diperlukan</a:t>
            </a:r>
            <a:r>
              <a:rPr lang="en-US" sz="2000" dirty="0" smtClean="0">
                <a:latin typeface="Times New Roman" pitchFamily="18" charset="0"/>
                <a:cs typeface="Times New Roman" pitchFamily="18" charset="0"/>
              </a:rPr>
              <a:t>.</a:t>
            </a:r>
            <a:endParaRPr lang="id-ID" sz="2000" dirty="0" smtClean="0">
              <a:latin typeface="Times New Roman" pitchFamily="18" charset="0"/>
              <a:cs typeface="Times New Roman" pitchFamily="18" charset="0"/>
            </a:endParaRPr>
          </a:p>
          <a:p>
            <a:pPr marL="179388" lvl="0" indent="-179388">
              <a:buFontTx/>
              <a:buChar char="-"/>
            </a:pPr>
            <a:r>
              <a:rPr lang="en-US" sz="2000" dirty="0" err="1" smtClean="0">
                <a:latin typeface="Times New Roman" pitchFamily="18" charset="0"/>
                <a:cs typeface="Times New Roman" pitchFamily="18" charset="0"/>
              </a:rPr>
              <a:t>Gerinda</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semua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permukaan</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pengarah</a:t>
            </a:r>
            <a:r>
              <a:rPr lang="en-US" sz="2000" dirty="0" smtClean="0">
                <a:latin typeface="Times New Roman" pitchFamily="18" charset="0"/>
                <a:cs typeface="Times New Roman" pitchFamily="18" charset="0"/>
              </a:rPr>
              <a:t>.</a:t>
            </a:r>
            <a:endParaRPr lang="id-ID" sz="2000" dirty="0" smtClean="0">
              <a:latin typeface="Times New Roman" pitchFamily="18" charset="0"/>
              <a:cs typeface="Times New Roman" pitchFamily="18" charset="0"/>
            </a:endParaRPr>
          </a:p>
          <a:p>
            <a:pPr marL="179388" lvl="0" indent="-179388">
              <a:buFontTx/>
              <a:buChar char="-"/>
            </a:pPr>
            <a:r>
              <a:rPr lang="en-US" sz="2000" dirty="0" err="1" smtClean="0">
                <a:latin typeface="Times New Roman" pitchFamily="18" charset="0"/>
                <a:cs typeface="Times New Roman" pitchFamily="18" charset="0"/>
              </a:rPr>
              <a:t>Mengecat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semua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permukaan</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harus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dicat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dengan</a:t>
            </a:r>
            <a:r>
              <a:rPr lang="en-US" sz="2000" dirty="0">
                <a:latin typeface="Times New Roman" pitchFamily="18" charset="0"/>
                <a:cs typeface="Times New Roman" pitchFamily="18" charset="0"/>
              </a:rPr>
              <a:t> cat </a:t>
            </a:r>
            <a:r>
              <a:rPr lang="id-ID" sz="2000" dirty="0">
                <a:latin typeface="Times New Roman" pitchFamily="18" charset="0"/>
                <a:cs typeface="Times New Roman" pitchFamily="18" charset="0"/>
              </a:rPr>
              <a:t>yang baru</a:t>
            </a:r>
          </a:p>
          <a:p>
            <a:r>
              <a:rPr lang="en-US" dirty="0" smtClean="0"/>
              <a:t> </a:t>
            </a:r>
            <a:endParaRPr lang="id-ID" dirty="0"/>
          </a:p>
          <a:p>
            <a:pPr algn="ctr"/>
            <a:endParaRPr lang="id-ID"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noGrp="1"/>
          </p:cNvGraphicFramePr>
          <p:nvPr>
            <p:ph idx="1"/>
          </p:nvPr>
        </p:nvGraphicFramePr>
        <p:xfrm>
          <a:off x="428594" y="0"/>
          <a:ext cx="8358248" cy="6795160"/>
        </p:xfrm>
        <a:graphic>
          <a:graphicData uri="http://schemas.openxmlformats.org/drawingml/2006/table">
            <a:tbl>
              <a:tblPr firstRow="1" bandRow="1">
                <a:tableStyleId>{69C7853C-536D-4A76-A0AE-DD22124D55A5}</a:tableStyleId>
              </a:tblPr>
              <a:tblGrid>
                <a:gridCol w="2089562"/>
                <a:gridCol w="2089562"/>
                <a:gridCol w="2089562"/>
                <a:gridCol w="2089562"/>
              </a:tblGrid>
              <a:tr h="501381">
                <a:tc>
                  <a:txBody>
                    <a:bodyPr/>
                    <a:lstStyle/>
                    <a:p>
                      <a:pPr algn="ctr"/>
                      <a:r>
                        <a:rPr lang="id-ID" sz="1200" kern="1200" dirty="0" smtClean="0">
                          <a:solidFill>
                            <a:schemeClr val="bg1"/>
                          </a:solidFill>
                        </a:rPr>
                        <a:t>Nama komponen</a:t>
                      </a:r>
                      <a:endParaRPr lang="id-ID" sz="1200" dirty="0">
                        <a:solidFill>
                          <a:schemeClr val="bg1"/>
                        </a:solidFill>
                      </a:endParaRPr>
                    </a:p>
                  </a:txBody>
                  <a:tcPr>
                    <a:solidFill>
                      <a:schemeClr val="accent1"/>
                    </a:solidFill>
                  </a:tcPr>
                </a:tc>
                <a:tc>
                  <a:txBody>
                    <a:bodyPr/>
                    <a:lstStyle/>
                    <a:p>
                      <a:pPr algn="ctr"/>
                      <a:r>
                        <a:rPr lang="id-ID" sz="1200" b="1" kern="1200" dirty="0" smtClean="0">
                          <a:solidFill>
                            <a:schemeClr val="bg1"/>
                          </a:solidFill>
                          <a:latin typeface="+mn-lt"/>
                          <a:ea typeface="+mn-ea"/>
                          <a:cs typeface="+mn-cs"/>
                        </a:rPr>
                        <a:t>Kerusakan</a:t>
                      </a:r>
                      <a:endParaRPr lang="id-ID" sz="1200" dirty="0">
                        <a:solidFill>
                          <a:schemeClr val="bg1"/>
                        </a:solidFill>
                      </a:endParaRPr>
                    </a:p>
                  </a:txBody>
                  <a:tcPr>
                    <a:solidFill>
                      <a:schemeClr val="accent1"/>
                    </a:solidFill>
                  </a:tcPr>
                </a:tc>
                <a:tc>
                  <a:txBody>
                    <a:bodyPr/>
                    <a:lstStyle/>
                    <a:p>
                      <a:pPr algn="ctr"/>
                      <a:r>
                        <a:rPr lang="id-ID" sz="1200" b="1" kern="1200" dirty="0" smtClean="0">
                          <a:solidFill>
                            <a:schemeClr val="bg1"/>
                          </a:solidFill>
                          <a:latin typeface="+mn-lt"/>
                          <a:ea typeface="+mn-ea"/>
                          <a:cs typeface="+mn-cs"/>
                        </a:rPr>
                        <a:t>Akibat </a:t>
                      </a:r>
                      <a:endParaRPr lang="id-ID" sz="1200" dirty="0">
                        <a:solidFill>
                          <a:schemeClr val="bg1"/>
                        </a:solidFill>
                      </a:endParaRPr>
                    </a:p>
                  </a:txBody>
                  <a:tcPr>
                    <a:solidFill>
                      <a:schemeClr val="accent1"/>
                    </a:solidFill>
                  </a:tcPr>
                </a:tc>
                <a:tc>
                  <a:txBody>
                    <a:bodyPr/>
                    <a:lstStyle/>
                    <a:p>
                      <a:pPr algn="ctr"/>
                      <a:r>
                        <a:rPr lang="id-ID" sz="1200" b="1" kern="1200" dirty="0" smtClean="0">
                          <a:solidFill>
                            <a:schemeClr val="bg1"/>
                          </a:solidFill>
                          <a:latin typeface="+mn-lt"/>
                          <a:ea typeface="+mn-ea"/>
                          <a:cs typeface="+mn-cs"/>
                        </a:rPr>
                        <a:t>cara perawatan</a:t>
                      </a:r>
                      <a:endParaRPr lang="id-ID" sz="1200" dirty="0">
                        <a:solidFill>
                          <a:schemeClr val="bg1"/>
                        </a:solidFill>
                      </a:endParaRPr>
                    </a:p>
                  </a:txBody>
                  <a:tcPr>
                    <a:solidFill>
                      <a:schemeClr val="accent1"/>
                    </a:solidFill>
                  </a:tcPr>
                </a:tc>
              </a:tr>
              <a:tr h="814386">
                <a:tc>
                  <a:txBody>
                    <a:bodyPr/>
                    <a:lstStyle/>
                    <a:p>
                      <a:r>
                        <a:rPr lang="id-ID" sz="1200" kern="1200" dirty="0" smtClean="0">
                          <a:solidFill>
                            <a:schemeClr val="bg1"/>
                          </a:solidFill>
                          <a:latin typeface="+mn-lt"/>
                          <a:ea typeface="+mn-ea"/>
                          <a:cs typeface="+mn-cs"/>
                        </a:rPr>
                        <a:t>Kerangka / kontruksi</a:t>
                      </a:r>
                      <a:endParaRPr lang="id-ID" sz="1200" dirty="0">
                        <a:solidFill>
                          <a:schemeClr val="bg1"/>
                        </a:solidFill>
                      </a:endParaRPr>
                    </a:p>
                  </a:txBody>
                  <a:tcPr>
                    <a:solidFill>
                      <a:schemeClr val="accent1"/>
                    </a:solidFill>
                  </a:tcPr>
                </a:tc>
                <a:tc>
                  <a:txBody>
                    <a:bodyPr/>
                    <a:lstStyle/>
                    <a:p>
                      <a:r>
                        <a:rPr lang="id-ID" sz="1200" kern="1200" dirty="0" smtClean="0">
                          <a:solidFill>
                            <a:schemeClr val="bg1"/>
                          </a:solidFill>
                          <a:latin typeface="+mn-lt"/>
                          <a:ea typeface="+mn-ea"/>
                          <a:cs typeface="+mn-cs"/>
                        </a:rPr>
                        <a:t>Terjadi korosi</a:t>
                      </a:r>
                      <a:endParaRPr lang="id-ID" sz="1200" dirty="0">
                        <a:solidFill>
                          <a:schemeClr val="bg1"/>
                        </a:solidFill>
                      </a:endParaRPr>
                    </a:p>
                  </a:txBody>
                  <a:tcPr>
                    <a:solidFill>
                      <a:schemeClr val="accent1"/>
                    </a:solidFill>
                  </a:tcPr>
                </a:tc>
                <a:tc>
                  <a:txBody>
                    <a:bodyPr/>
                    <a:lstStyle/>
                    <a:p>
                      <a:r>
                        <a:rPr lang="id-ID" sz="1200" kern="1200" dirty="0" smtClean="0">
                          <a:solidFill>
                            <a:schemeClr val="bg1"/>
                          </a:solidFill>
                          <a:latin typeface="+mn-lt"/>
                          <a:ea typeface="+mn-ea"/>
                          <a:cs typeface="+mn-cs"/>
                        </a:rPr>
                        <a:t>Mendapat pengaruh air dan udara</a:t>
                      </a:r>
                      <a:endParaRPr lang="id-ID" sz="1200" dirty="0">
                        <a:solidFill>
                          <a:schemeClr val="bg1"/>
                        </a:solidFill>
                      </a:endParaRPr>
                    </a:p>
                  </a:txBody>
                  <a:tcPr>
                    <a:solidFill>
                      <a:schemeClr val="accent1"/>
                    </a:solidFill>
                  </a:tcPr>
                </a:tc>
                <a:tc>
                  <a:txBody>
                    <a:bodyPr/>
                    <a:lstStyle/>
                    <a:p>
                      <a:r>
                        <a:rPr lang="id-ID" sz="1200" kern="1200" dirty="0" smtClean="0">
                          <a:solidFill>
                            <a:schemeClr val="bg1"/>
                          </a:solidFill>
                          <a:latin typeface="+mn-lt"/>
                          <a:ea typeface="+mn-ea"/>
                          <a:cs typeface="+mn-cs"/>
                        </a:rPr>
                        <a:t>Bersihkan dengan kain kering pada bagian kerangka setelah di pergunakan</a:t>
                      </a:r>
                      <a:endParaRPr lang="id-ID" sz="1200" dirty="0">
                        <a:solidFill>
                          <a:schemeClr val="bg1"/>
                        </a:solidFill>
                      </a:endParaRPr>
                    </a:p>
                  </a:txBody>
                  <a:tcPr>
                    <a:solidFill>
                      <a:schemeClr val="accent1"/>
                    </a:solidFill>
                  </a:tcPr>
                </a:tc>
              </a:tr>
              <a:tr h="761760">
                <a:tc>
                  <a:txBody>
                    <a:bodyPr/>
                    <a:lstStyle/>
                    <a:p>
                      <a:r>
                        <a:rPr lang="id-ID" sz="1200" kern="1200" dirty="0" smtClean="0">
                          <a:solidFill>
                            <a:schemeClr val="bg1"/>
                          </a:solidFill>
                          <a:latin typeface="+mn-lt"/>
                          <a:ea typeface="+mn-ea"/>
                          <a:cs typeface="+mn-cs"/>
                        </a:rPr>
                        <a:t>penggerak awal (motor)</a:t>
                      </a:r>
                      <a:endParaRPr lang="id-ID" sz="1200" dirty="0">
                        <a:solidFill>
                          <a:schemeClr val="bg1"/>
                        </a:solidFill>
                      </a:endParaRPr>
                    </a:p>
                  </a:txBody>
                  <a:tcPr>
                    <a:solidFill>
                      <a:schemeClr val="accent1"/>
                    </a:solidFill>
                  </a:tcPr>
                </a:tc>
                <a:tc>
                  <a:txBody>
                    <a:bodyPr/>
                    <a:lstStyle/>
                    <a:p>
                      <a:r>
                        <a:rPr lang="id-ID" sz="1200" kern="1200" dirty="0" smtClean="0">
                          <a:solidFill>
                            <a:schemeClr val="bg1"/>
                          </a:solidFill>
                          <a:latin typeface="+mn-lt"/>
                          <a:ea typeface="+mn-ea"/>
                          <a:cs typeface="+mn-cs"/>
                        </a:rPr>
                        <a:t>Tidak menyala atau trobleshooting</a:t>
                      </a:r>
                      <a:endParaRPr lang="id-ID" sz="1200" dirty="0">
                        <a:solidFill>
                          <a:schemeClr val="bg1"/>
                        </a:solidFill>
                      </a:endParaRPr>
                    </a:p>
                  </a:txBody>
                  <a:tcPr>
                    <a:solidFill>
                      <a:schemeClr val="accent1"/>
                    </a:solidFill>
                  </a:tcPr>
                </a:tc>
                <a:tc>
                  <a:txBody>
                    <a:bodyPr/>
                    <a:lstStyle/>
                    <a:p>
                      <a:r>
                        <a:rPr lang="id-ID" sz="1200" kern="1200" dirty="0" smtClean="0">
                          <a:solidFill>
                            <a:schemeClr val="bg1"/>
                          </a:solidFill>
                          <a:latin typeface="+mn-lt"/>
                          <a:ea typeface="+mn-ea"/>
                          <a:cs typeface="+mn-cs"/>
                        </a:rPr>
                        <a:t>Habisnya bahan bakar, oli pada mesin kering atau habis, bussi kotor</a:t>
                      </a:r>
                      <a:endParaRPr lang="id-ID" sz="1200" dirty="0">
                        <a:solidFill>
                          <a:schemeClr val="bg1"/>
                        </a:solidFill>
                      </a:endParaRPr>
                    </a:p>
                  </a:txBody>
                  <a:tcPr>
                    <a:solidFill>
                      <a:schemeClr val="accent1"/>
                    </a:solidFill>
                  </a:tcPr>
                </a:tc>
                <a:tc>
                  <a:txBody>
                    <a:bodyPr/>
                    <a:lstStyle/>
                    <a:p>
                      <a:pPr algn="just">
                        <a:lnSpc>
                          <a:spcPct val="115000"/>
                        </a:lnSpc>
                        <a:spcAft>
                          <a:spcPts val="1000"/>
                        </a:spcAft>
                      </a:pPr>
                      <a:r>
                        <a:rPr lang="id-ID" sz="1200" dirty="0" smtClean="0">
                          <a:solidFill>
                            <a:schemeClr val="bg1"/>
                          </a:solidFill>
                          <a:latin typeface="+mj-lt"/>
                          <a:ea typeface="Calibri"/>
                          <a:cs typeface="Times New Roman"/>
                        </a:rPr>
                        <a:t>Pengisian</a:t>
                      </a:r>
                      <a:r>
                        <a:rPr lang="id-ID" sz="1200" baseline="0" dirty="0" smtClean="0">
                          <a:solidFill>
                            <a:schemeClr val="bg1"/>
                          </a:solidFill>
                          <a:latin typeface="+mj-lt"/>
                          <a:ea typeface="Calibri"/>
                          <a:cs typeface="Times New Roman"/>
                        </a:rPr>
                        <a:t> bahan bakar, pergantian oli secara rutin, membersihkan busi</a:t>
                      </a:r>
                      <a:endParaRPr lang="id-ID" sz="1200" dirty="0">
                        <a:solidFill>
                          <a:schemeClr val="bg1"/>
                        </a:solidFill>
                        <a:latin typeface="+mj-lt"/>
                        <a:ea typeface="Calibri"/>
                        <a:cs typeface="Times New Roman"/>
                      </a:endParaRPr>
                    </a:p>
                  </a:txBody>
                  <a:tcPr marL="114300" marR="114300" marT="0" marB="0">
                    <a:solidFill>
                      <a:schemeClr val="accent1"/>
                    </a:solidFill>
                  </a:tcPr>
                </a:tc>
              </a:tr>
              <a:tr h="623258">
                <a:tc>
                  <a:txBody>
                    <a:bodyPr/>
                    <a:lstStyle/>
                    <a:p>
                      <a:r>
                        <a:rPr lang="id-ID" sz="1200" kern="1200" dirty="0" smtClean="0">
                          <a:solidFill>
                            <a:schemeClr val="bg1"/>
                          </a:solidFill>
                          <a:latin typeface="+mn-lt"/>
                          <a:ea typeface="+mn-ea"/>
                          <a:cs typeface="+mn-cs"/>
                        </a:rPr>
                        <a:t>Bantalan (bearing)</a:t>
                      </a:r>
                      <a:endParaRPr lang="id-ID" sz="1200" dirty="0">
                        <a:solidFill>
                          <a:schemeClr val="bg1"/>
                        </a:solidFill>
                      </a:endParaRPr>
                    </a:p>
                  </a:txBody>
                  <a:tcPr>
                    <a:solidFill>
                      <a:schemeClr val="accent1"/>
                    </a:solidFill>
                  </a:tcPr>
                </a:tc>
                <a:tc>
                  <a:txBody>
                    <a:bodyPr/>
                    <a:lstStyle/>
                    <a:p>
                      <a:r>
                        <a:rPr lang="id-ID" sz="1200" kern="1200" dirty="0" smtClean="0">
                          <a:solidFill>
                            <a:schemeClr val="bg1"/>
                          </a:solidFill>
                          <a:latin typeface="+mn-lt"/>
                          <a:ea typeface="+mn-ea"/>
                          <a:cs typeface="+mn-cs"/>
                        </a:rPr>
                        <a:t>Terjadi keausan</a:t>
                      </a:r>
                      <a:endParaRPr lang="id-ID" sz="1200" dirty="0">
                        <a:solidFill>
                          <a:schemeClr val="bg1"/>
                        </a:solidFill>
                      </a:endParaRPr>
                    </a:p>
                  </a:txBody>
                  <a:tcPr>
                    <a:solidFill>
                      <a:schemeClr val="accent1"/>
                    </a:solidFill>
                  </a:tcPr>
                </a:tc>
                <a:tc>
                  <a:txBody>
                    <a:bodyPr/>
                    <a:lstStyle/>
                    <a:p>
                      <a:r>
                        <a:rPr lang="id-ID" sz="1200" kern="1200" dirty="0" smtClean="0">
                          <a:solidFill>
                            <a:schemeClr val="bg1"/>
                          </a:solidFill>
                          <a:latin typeface="+mn-lt"/>
                          <a:ea typeface="+mn-ea"/>
                          <a:cs typeface="+mn-cs"/>
                        </a:rPr>
                        <a:t>Sering terjadi gesekan</a:t>
                      </a:r>
                      <a:endParaRPr lang="id-ID" sz="1200" dirty="0">
                        <a:solidFill>
                          <a:schemeClr val="bg1"/>
                        </a:solidFill>
                      </a:endParaRPr>
                    </a:p>
                  </a:txBody>
                  <a:tcPr>
                    <a:solidFill>
                      <a:schemeClr val="accent1"/>
                    </a:solidFill>
                  </a:tcPr>
                </a:tc>
                <a:tc>
                  <a:txBody>
                    <a:bodyPr/>
                    <a:lstStyle/>
                    <a:p>
                      <a:r>
                        <a:rPr lang="id-ID" sz="1200" kern="1200" dirty="0" smtClean="0">
                          <a:solidFill>
                            <a:schemeClr val="bg1"/>
                          </a:solidFill>
                          <a:latin typeface="+mn-lt"/>
                          <a:ea typeface="+mn-ea"/>
                          <a:cs typeface="+mn-cs"/>
                        </a:rPr>
                        <a:t>Berikan pelumasan dengan grease</a:t>
                      </a:r>
                      <a:endParaRPr lang="id-ID" sz="1200" dirty="0">
                        <a:solidFill>
                          <a:schemeClr val="bg1"/>
                        </a:solidFill>
                      </a:endParaRPr>
                    </a:p>
                  </a:txBody>
                  <a:tcPr>
                    <a:solidFill>
                      <a:schemeClr val="accent1"/>
                    </a:solidFill>
                  </a:tcPr>
                </a:tc>
              </a:tr>
              <a:tr h="900261">
                <a:tc>
                  <a:txBody>
                    <a:bodyPr/>
                    <a:lstStyle/>
                    <a:p>
                      <a:r>
                        <a:rPr lang="id-ID" sz="1200" kern="1200" dirty="0" smtClean="0">
                          <a:solidFill>
                            <a:schemeClr val="bg1"/>
                          </a:solidFill>
                          <a:latin typeface="+mn-lt"/>
                          <a:ea typeface="+mn-ea"/>
                          <a:cs typeface="+mn-cs"/>
                        </a:rPr>
                        <a:t>Sabuk </a:t>
                      </a:r>
                      <a:endParaRPr lang="id-ID" sz="1200" dirty="0">
                        <a:solidFill>
                          <a:schemeClr val="bg1"/>
                        </a:solidFill>
                      </a:endParaRPr>
                    </a:p>
                  </a:txBody>
                  <a:tcPr>
                    <a:solidFill>
                      <a:schemeClr val="accent1"/>
                    </a:solidFill>
                  </a:tcPr>
                </a:tc>
                <a:tc>
                  <a:txBody>
                    <a:bodyPr/>
                    <a:lstStyle/>
                    <a:p>
                      <a:pPr marL="54610" marR="81280" indent="-123190" algn="just">
                        <a:lnSpc>
                          <a:spcPct val="115000"/>
                        </a:lnSpc>
                        <a:spcAft>
                          <a:spcPts val="1000"/>
                        </a:spcAft>
                      </a:pPr>
                      <a:r>
                        <a:rPr lang="id-ID" sz="1200" dirty="0">
                          <a:solidFill>
                            <a:schemeClr val="bg1"/>
                          </a:solidFill>
                          <a:latin typeface="+mj-lt"/>
                          <a:ea typeface="Calibri"/>
                          <a:cs typeface="Times New Roman"/>
                        </a:rPr>
                        <a:t>1.Terjadi keretakan pada sabuk</a:t>
                      </a:r>
                      <a:r>
                        <a:rPr lang="id-ID" sz="1200" dirty="0" smtClean="0">
                          <a:solidFill>
                            <a:schemeClr val="bg1"/>
                          </a:solidFill>
                          <a:latin typeface="+mj-lt"/>
                          <a:ea typeface="Calibri"/>
                          <a:cs typeface="Times New Roman"/>
                        </a:rPr>
                        <a:t>.</a:t>
                      </a:r>
                    </a:p>
                    <a:p>
                      <a:pPr marL="54610" marR="81280" indent="-123190" algn="just">
                        <a:lnSpc>
                          <a:spcPct val="115000"/>
                        </a:lnSpc>
                        <a:spcAft>
                          <a:spcPts val="1000"/>
                        </a:spcAft>
                      </a:pPr>
                      <a:r>
                        <a:rPr lang="id-ID" sz="1200" kern="1200" dirty="0" smtClean="0">
                          <a:solidFill>
                            <a:schemeClr val="bg1"/>
                          </a:solidFill>
                          <a:latin typeface="+mn-lt"/>
                          <a:ea typeface="+mn-ea"/>
                          <a:cs typeface="+mn-cs"/>
                        </a:rPr>
                        <a:t>2.Terjadinya putus</a:t>
                      </a:r>
                      <a:endParaRPr lang="id-ID" sz="1200" dirty="0">
                        <a:solidFill>
                          <a:schemeClr val="bg1"/>
                        </a:solidFill>
                        <a:latin typeface="+mj-lt"/>
                        <a:ea typeface="Calibri"/>
                        <a:cs typeface="Times New Roman"/>
                      </a:endParaRPr>
                    </a:p>
                  </a:txBody>
                  <a:tcPr marL="114300" marR="114300" marT="0" marB="0">
                    <a:solidFill>
                      <a:schemeClr val="accent1"/>
                    </a:solidFill>
                  </a:tcPr>
                </a:tc>
                <a:tc>
                  <a:txBody>
                    <a:bodyPr/>
                    <a:lstStyle/>
                    <a:p>
                      <a:r>
                        <a:rPr lang="id-ID" sz="1200" kern="1200" dirty="0" smtClean="0">
                          <a:solidFill>
                            <a:schemeClr val="bg1"/>
                          </a:solidFill>
                          <a:latin typeface="+mn-lt"/>
                          <a:ea typeface="+mn-ea"/>
                          <a:cs typeface="+mn-cs"/>
                        </a:rPr>
                        <a:t>Beban yang terlalu besar</a:t>
                      </a:r>
                      <a:endParaRPr lang="id-ID" sz="1200" dirty="0">
                        <a:solidFill>
                          <a:schemeClr val="bg1"/>
                        </a:solidFill>
                      </a:endParaRPr>
                    </a:p>
                  </a:txBody>
                  <a:tcPr>
                    <a:solidFill>
                      <a:schemeClr val="accent1"/>
                    </a:solidFill>
                  </a:tcPr>
                </a:tc>
                <a:tc>
                  <a:txBody>
                    <a:bodyPr/>
                    <a:lstStyle/>
                    <a:p>
                      <a:r>
                        <a:rPr lang="id-ID" sz="1200" kern="1200" dirty="0" smtClean="0">
                          <a:solidFill>
                            <a:schemeClr val="bg1"/>
                          </a:solidFill>
                          <a:latin typeface="+mn-lt"/>
                          <a:ea typeface="+mn-ea"/>
                          <a:cs typeface="+mn-cs"/>
                        </a:rPr>
                        <a:t>Mengatur kekencangan sabuk, sesuaikan denan beban yang di gunakan</a:t>
                      </a:r>
                      <a:endParaRPr lang="id-ID" sz="1200" dirty="0">
                        <a:solidFill>
                          <a:schemeClr val="bg1"/>
                        </a:solidFill>
                      </a:endParaRPr>
                    </a:p>
                  </a:txBody>
                  <a:tcPr>
                    <a:solidFill>
                      <a:schemeClr val="accent1"/>
                    </a:solidFill>
                  </a:tcPr>
                </a:tc>
              </a:tr>
              <a:tr h="623258">
                <a:tc>
                  <a:txBody>
                    <a:bodyPr/>
                    <a:lstStyle/>
                    <a:p>
                      <a:r>
                        <a:rPr lang="id-ID" sz="1200" kern="1200" dirty="0" smtClean="0">
                          <a:solidFill>
                            <a:schemeClr val="bg1"/>
                          </a:solidFill>
                          <a:latin typeface="+mn-lt"/>
                          <a:ea typeface="+mn-ea"/>
                          <a:cs typeface="+mn-cs"/>
                        </a:rPr>
                        <a:t>Mata bajak</a:t>
                      </a:r>
                      <a:endParaRPr lang="id-ID" sz="1200" dirty="0">
                        <a:solidFill>
                          <a:schemeClr val="bg1"/>
                        </a:solidFill>
                      </a:endParaRPr>
                    </a:p>
                  </a:txBody>
                  <a:tcPr>
                    <a:solidFill>
                      <a:schemeClr val="accent1"/>
                    </a:solidFill>
                  </a:tcPr>
                </a:tc>
                <a:tc>
                  <a:txBody>
                    <a:bodyPr/>
                    <a:lstStyle/>
                    <a:p>
                      <a:r>
                        <a:rPr lang="id-ID" sz="1200" kern="1200" dirty="0" smtClean="0">
                          <a:solidFill>
                            <a:schemeClr val="bg1"/>
                          </a:solidFill>
                          <a:latin typeface="+mn-lt"/>
                          <a:ea typeface="+mn-ea"/>
                          <a:cs typeface="+mn-cs"/>
                        </a:rPr>
                        <a:t>Terjadi korosi</a:t>
                      </a:r>
                      <a:endParaRPr lang="id-ID" sz="1200" dirty="0">
                        <a:solidFill>
                          <a:schemeClr val="bg1"/>
                        </a:solidFill>
                      </a:endParaRPr>
                    </a:p>
                  </a:txBody>
                  <a:tcPr>
                    <a:solidFill>
                      <a:schemeClr val="accent1"/>
                    </a:solidFill>
                  </a:tcPr>
                </a:tc>
                <a:tc>
                  <a:txBody>
                    <a:bodyPr/>
                    <a:lstStyle/>
                    <a:p>
                      <a:r>
                        <a:rPr lang="id-ID" sz="1200" kern="1200" dirty="0" smtClean="0">
                          <a:solidFill>
                            <a:schemeClr val="bg1"/>
                          </a:solidFill>
                          <a:latin typeface="+mn-lt"/>
                          <a:ea typeface="+mn-ea"/>
                          <a:cs typeface="+mn-cs"/>
                        </a:rPr>
                        <a:t>Mendapat pengaruh air dan udara</a:t>
                      </a:r>
                      <a:endParaRPr lang="id-ID" sz="1200" dirty="0">
                        <a:solidFill>
                          <a:schemeClr val="bg1"/>
                        </a:solidFill>
                      </a:endParaRPr>
                    </a:p>
                  </a:txBody>
                  <a:tcPr>
                    <a:solidFill>
                      <a:schemeClr val="accent1"/>
                    </a:solidFill>
                  </a:tcPr>
                </a:tc>
                <a:tc>
                  <a:txBody>
                    <a:bodyPr/>
                    <a:lstStyle/>
                    <a:p>
                      <a:r>
                        <a:rPr lang="id-ID" sz="1200" kern="1200" dirty="0" smtClean="0">
                          <a:solidFill>
                            <a:schemeClr val="bg1"/>
                          </a:solidFill>
                          <a:latin typeface="+mn-lt"/>
                          <a:ea typeface="+mn-ea"/>
                          <a:cs typeface="+mn-cs"/>
                        </a:rPr>
                        <a:t>Bersihkan dengan kain kering setelah di gunakan</a:t>
                      </a:r>
                      <a:endParaRPr lang="id-ID" sz="1200" dirty="0">
                        <a:solidFill>
                          <a:schemeClr val="bg1"/>
                        </a:solidFill>
                      </a:endParaRPr>
                    </a:p>
                  </a:txBody>
                  <a:tcPr>
                    <a:solidFill>
                      <a:schemeClr val="accent1"/>
                    </a:solidFill>
                  </a:tcPr>
                </a:tc>
              </a:tr>
              <a:tr h="1454268">
                <a:tc>
                  <a:txBody>
                    <a:bodyPr/>
                    <a:lstStyle/>
                    <a:p>
                      <a:r>
                        <a:rPr lang="id-ID" sz="1200" kern="1200" dirty="0" smtClean="0">
                          <a:solidFill>
                            <a:schemeClr val="bg1"/>
                          </a:solidFill>
                          <a:latin typeface="+mn-lt"/>
                          <a:ea typeface="+mn-ea"/>
                          <a:cs typeface="+mn-cs"/>
                        </a:rPr>
                        <a:t>Mur dan baut</a:t>
                      </a:r>
                      <a:endParaRPr lang="id-ID" sz="1200" dirty="0">
                        <a:solidFill>
                          <a:schemeClr val="bg1"/>
                        </a:solidFill>
                      </a:endParaRPr>
                    </a:p>
                  </a:txBody>
                  <a:tcPr>
                    <a:solidFill>
                      <a:schemeClr val="accent1"/>
                    </a:solidFill>
                  </a:tcPr>
                </a:tc>
                <a:tc>
                  <a:txBody>
                    <a:bodyPr/>
                    <a:lstStyle/>
                    <a:p>
                      <a:pPr marL="342900" lvl="0" indent="-342900" algn="just">
                        <a:lnSpc>
                          <a:spcPct val="115000"/>
                        </a:lnSpc>
                        <a:spcAft>
                          <a:spcPts val="1000"/>
                        </a:spcAft>
                        <a:buFont typeface="+mj-lt"/>
                        <a:buAutoNum type="arabicPeriod"/>
                      </a:pPr>
                      <a:r>
                        <a:rPr lang="id-ID" sz="1200" dirty="0" smtClean="0">
                          <a:solidFill>
                            <a:schemeClr val="bg1"/>
                          </a:solidFill>
                          <a:latin typeface="+mj-lt"/>
                          <a:ea typeface="Calibri"/>
                          <a:cs typeface="Times New Roman"/>
                        </a:rPr>
                        <a:t>Korosi</a:t>
                      </a:r>
                    </a:p>
                    <a:p>
                      <a:pPr marL="342900" lvl="0" indent="-342900" algn="just">
                        <a:lnSpc>
                          <a:spcPct val="115000"/>
                        </a:lnSpc>
                        <a:spcAft>
                          <a:spcPts val="1000"/>
                        </a:spcAft>
                        <a:buFont typeface="+mj-lt"/>
                        <a:buAutoNum type="arabicPeriod"/>
                      </a:pPr>
                      <a:r>
                        <a:rPr lang="id-ID" sz="1200" kern="1200" dirty="0" smtClean="0">
                          <a:solidFill>
                            <a:schemeClr val="bg1"/>
                          </a:solidFill>
                          <a:latin typeface="+mn-lt"/>
                          <a:ea typeface="+mn-ea"/>
                          <a:cs typeface="+mn-cs"/>
                        </a:rPr>
                        <a:t>sulit di buka</a:t>
                      </a:r>
                      <a:endParaRPr lang="id-ID" sz="1200" dirty="0">
                        <a:solidFill>
                          <a:schemeClr val="bg1"/>
                        </a:solidFill>
                        <a:latin typeface="+mj-lt"/>
                        <a:ea typeface="Calibri"/>
                        <a:cs typeface="Times New Roman"/>
                      </a:endParaRPr>
                    </a:p>
                  </a:txBody>
                  <a:tcPr marL="114300" marR="114300" marT="0" marB="0">
                    <a:solidFill>
                      <a:schemeClr val="accent1"/>
                    </a:solidFill>
                  </a:tcPr>
                </a:tc>
                <a:tc>
                  <a:txBody>
                    <a:bodyPr/>
                    <a:lstStyle/>
                    <a:p>
                      <a:pPr marL="342900" lvl="0" indent="-342900" algn="just">
                        <a:lnSpc>
                          <a:spcPct val="115000"/>
                        </a:lnSpc>
                        <a:spcAft>
                          <a:spcPts val="1000"/>
                        </a:spcAft>
                        <a:buFont typeface="+mj-lt"/>
                        <a:buAutoNum type="arabicPeriod"/>
                      </a:pPr>
                      <a:r>
                        <a:rPr lang="id-ID" sz="1200" dirty="0">
                          <a:solidFill>
                            <a:schemeClr val="bg1"/>
                          </a:solidFill>
                          <a:latin typeface="+mj-lt"/>
                          <a:ea typeface="Calibri"/>
                          <a:cs typeface="Times New Roman"/>
                        </a:rPr>
                        <a:t>Mendapat pengaruh air dan udara, </a:t>
                      </a:r>
                      <a:endParaRPr lang="id-ID" sz="1200" dirty="0" smtClean="0">
                        <a:solidFill>
                          <a:schemeClr val="bg1"/>
                        </a:solidFill>
                        <a:latin typeface="+mj-lt"/>
                        <a:ea typeface="Calibri"/>
                        <a:cs typeface="Times New Roman"/>
                      </a:endParaRPr>
                    </a:p>
                    <a:p>
                      <a:pPr marL="342900" lvl="0" indent="-342900" algn="just">
                        <a:lnSpc>
                          <a:spcPct val="115000"/>
                        </a:lnSpc>
                        <a:spcAft>
                          <a:spcPts val="1000"/>
                        </a:spcAft>
                        <a:buFont typeface="+mj-lt"/>
                        <a:buAutoNum type="arabicPeriod"/>
                      </a:pPr>
                      <a:r>
                        <a:rPr lang="id-ID" sz="1200" kern="1200" baseline="0" dirty="0" smtClean="0">
                          <a:solidFill>
                            <a:schemeClr val="bg1"/>
                          </a:solidFill>
                          <a:latin typeface="+mn-lt"/>
                          <a:ea typeface="+mn-ea"/>
                          <a:cs typeface="+mn-cs"/>
                        </a:rPr>
                        <a:t>Kurangnya</a:t>
                      </a:r>
                      <a:r>
                        <a:rPr lang="id-ID" sz="1200" kern="1200" dirty="0" smtClean="0">
                          <a:solidFill>
                            <a:schemeClr val="bg1"/>
                          </a:solidFill>
                          <a:latin typeface="+mn-lt"/>
                          <a:ea typeface="+mn-ea"/>
                          <a:cs typeface="+mn-cs"/>
                        </a:rPr>
                        <a:t> pelumasan, </a:t>
                      </a:r>
                      <a:endParaRPr lang="id-ID" sz="1200" dirty="0">
                        <a:solidFill>
                          <a:schemeClr val="bg1"/>
                        </a:solidFill>
                        <a:latin typeface="+mj-lt"/>
                        <a:ea typeface="Calibri"/>
                        <a:cs typeface="Times New Roman"/>
                      </a:endParaRPr>
                    </a:p>
                  </a:txBody>
                  <a:tcPr marL="114300" marR="114300" marT="0" marB="0">
                    <a:solidFill>
                      <a:schemeClr val="accent1"/>
                    </a:solidFill>
                  </a:tcPr>
                </a:tc>
                <a:tc>
                  <a:txBody>
                    <a:bodyPr/>
                    <a:lstStyle/>
                    <a:p>
                      <a:r>
                        <a:rPr lang="id-ID" sz="1200" kern="1200" dirty="0" smtClean="0">
                          <a:solidFill>
                            <a:schemeClr val="bg1"/>
                          </a:solidFill>
                          <a:latin typeface="+mn-lt"/>
                          <a:ea typeface="+mn-ea"/>
                          <a:cs typeface="+mn-cs"/>
                        </a:rPr>
                        <a:t>Rendam di cairan bensin sambil di sikat dengan sikat kawat, beri pelumasan pada baut yang sulit terbuka, laku ketuk secara perlahan agar cairan pelumas masuk ke dalam ulir baut dan mur</a:t>
                      </a:r>
                      <a:endParaRPr lang="id-ID" sz="1200" dirty="0">
                        <a:solidFill>
                          <a:schemeClr val="bg1"/>
                        </a:solidFill>
                      </a:endParaRPr>
                    </a:p>
                  </a:txBody>
                  <a:tcPr>
                    <a:solidFill>
                      <a:schemeClr val="accent1"/>
                    </a:solidFill>
                  </a:tcPr>
                </a:tc>
              </a:tr>
              <a:tr h="1108014">
                <a:tc>
                  <a:txBody>
                    <a:bodyPr/>
                    <a:lstStyle/>
                    <a:p>
                      <a:r>
                        <a:rPr lang="id-ID" sz="1200" kern="1200" dirty="0" smtClean="0">
                          <a:solidFill>
                            <a:schemeClr val="bg1"/>
                          </a:solidFill>
                          <a:latin typeface="+mn-lt"/>
                          <a:ea typeface="+mn-ea"/>
                          <a:cs typeface="+mn-cs"/>
                        </a:rPr>
                        <a:t>Poros </a:t>
                      </a:r>
                      <a:endParaRPr lang="id-ID" sz="1200" dirty="0">
                        <a:solidFill>
                          <a:schemeClr val="bg1"/>
                        </a:solidFill>
                      </a:endParaRPr>
                    </a:p>
                  </a:txBody>
                  <a:tcPr>
                    <a:solidFill>
                      <a:schemeClr val="accent1"/>
                    </a:solidFill>
                  </a:tcPr>
                </a:tc>
                <a:tc>
                  <a:txBody>
                    <a:bodyPr/>
                    <a:lstStyle/>
                    <a:p>
                      <a:pPr marL="342900" lvl="0" indent="-342900" algn="just">
                        <a:lnSpc>
                          <a:spcPct val="115000"/>
                        </a:lnSpc>
                        <a:spcAft>
                          <a:spcPts val="1000"/>
                        </a:spcAft>
                        <a:buFont typeface="+mj-lt"/>
                        <a:buAutoNum type="arabicPeriod"/>
                      </a:pPr>
                      <a:r>
                        <a:rPr lang="id-ID" sz="1200" dirty="0">
                          <a:solidFill>
                            <a:schemeClr val="bg1"/>
                          </a:solidFill>
                          <a:latin typeface="+mj-lt"/>
                          <a:ea typeface="Calibri"/>
                          <a:cs typeface="Times New Roman"/>
                        </a:rPr>
                        <a:t>Sesak</a:t>
                      </a:r>
                      <a:r>
                        <a:rPr lang="id-ID" sz="1200" dirty="0" smtClean="0">
                          <a:solidFill>
                            <a:schemeClr val="bg1"/>
                          </a:solidFill>
                          <a:latin typeface="+mj-lt"/>
                          <a:ea typeface="Calibri"/>
                          <a:cs typeface="Times New Roman"/>
                        </a:rPr>
                        <a:t>,</a:t>
                      </a:r>
                    </a:p>
                    <a:p>
                      <a:pPr marL="342900" lvl="0" indent="-342900" algn="just">
                        <a:lnSpc>
                          <a:spcPct val="115000"/>
                        </a:lnSpc>
                        <a:spcAft>
                          <a:spcPts val="1000"/>
                        </a:spcAft>
                        <a:buFont typeface="+mj-lt"/>
                        <a:buAutoNum type="arabicPeriod"/>
                      </a:pPr>
                      <a:r>
                        <a:rPr lang="id-ID" sz="1200" kern="1200" dirty="0" smtClean="0">
                          <a:solidFill>
                            <a:schemeClr val="bg1"/>
                          </a:solidFill>
                          <a:latin typeface="+mn-lt"/>
                          <a:ea typeface="+mn-ea"/>
                          <a:cs typeface="+mn-cs"/>
                        </a:rPr>
                        <a:t>korosi,</a:t>
                      </a:r>
                      <a:endParaRPr lang="id-ID" sz="1200" dirty="0">
                        <a:solidFill>
                          <a:schemeClr val="bg1"/>
                        </a:solidFill>
                        <a:latin typeface="+mj-lt"/>
                        <a:ea typeface="Calibri"/>
                        <a:cs typeface="Times New Roman"/>
                      </a:endParaRPr>
                    </a:p>
                  </a:txBody>
                  <a:tcPr marL="114300" marR="114300" marT="0" marB="0">
                    <a:solidFill>
                      <a:schemeClr val="accent1"/>
                    </a:solidFill>
                  </a:tcPr>
                </a:tc>
                <a:tc>
                  <a:txBody>
                    <a:bodyPr/>
                    <a:lstStyle/>
                    <a:p>
                      <a:pPr marL="342900" lvl="0" indent="-342900" algn="just">
                        <a:lnSpc>
                          <a:spcPct val="115000"/>
                        </a:lnSpc>
                        <a:spcAft>
                          <a:spcPts val="1000"/>
                        </a:spcAft>
                        <a:buFont typeface="+mj-lt"/>
                        <a:buAutoNum type="arabicPeriod"/>
                      </a:pPr>
                      <a:r>
                        <a:rPr lang="id-ID" sz="1200" dirty="0">
                          <a:solidFill>
                            <a:schemeClr val="bg1"/>
                          </a:solidFill>
                          <a:latin typeface="+mj-lt"/>
                          <a:ea typeface="Calibri"/>
                          <a:cs typeface="Times New Roman"/>
                        </a:rPr>
                        <a:t>Kurangnya pelumasan,   </a:t>
                      </a:r>
                      <a:endParaRPr lang="id-ID" sz="1200" dirty="0" smtClean="0">
                        <a:solidFill>
                          <a:schemeClr val="bg1"/>
                        </a:solidFill>
                        <a:latin typeface="+mj-lt"/>
                        <a:ea typeface="Calibri"/>
                        <a:cs typeface="Times New Roman"/>
                      </a:endParaRPr>
                    </a:p>
                    <a:p>
                      <a:pPr marL="342900" lvl="0" indent="-342900" algn="just">
                        <a:lnSpc>
                          <a:spcPct val="115000"/>
                        </a:lnSpc>
                        <a:spcAft>
                          <a:spcPts val="1000"/>
                        </a:spcAft>
                        <a:buFont typeface="+mj-lt"/>
                        <a:buAutoNum type="arabicPeriod"/>
                      </a:pPr>
                      <a:r>
                        <a:rPr lang="id-ID" sz="1200" kern="1200" dirty="0" smtClean="0">
                          <a:solidFill>
                            <a:schemeClr val="bg1"/>
                          </a:solidFill>
                          <a:latin typeface="+mn-lt"/>
                          <a:ea typeface="+mn-ea"/>
                          <a:cs typeface="+mn-cs"/>
                        </a:rPr>
                        <a:t>Pengaruh air dan udara</a:t>
                      </a:r>
                      <a:endParaRPr lang="id-ID" sz="1200" dirty="0">
                        <a:solidFill>
                          <a:schemeClr val="bg1"/>
                        </a:solidFill>
                        <a:latin typeface="+mj-lt"/>
                        <a:ea typeface="Calibri"/>
                        <a:cs typeface="Times New Roman"/>
                      </a:endParaRPr>
                    </a:p>
                  </a:txBody>
                  <a:tcPr marL="114300" marR="114300" marT="0" marB="0">
                    <a:solidFill>
                      <a:schemeClr val="accent1"/>
                    </a:solidFill>
                  </a:tcPr>
                </a:tc>
                <a:tc>
                  <a:txBody>
                    <a:bodyPr/>
                    <a:lstStyle/>
                    <a:p>
                      <a:r>
                        <a:rPr lang="id-ID" sz="1200" kern="1200" dirty="0" smtClean="0">
                          <a:solidFill>
                            <a:schemeClr val="bg1"/>
                          </a:solidFill>
                          <a:latin typeface="+mn-lt"/>
                          <a:ea typeface="+mn-ea"/>
                          <a:cs typeface="+mn-cs"/>
                        </a:rPr>
                        <a:t>berikan pelumasan dengan grease agar poros lancar dalam berputar, bersihkan dengan kain kering jika terkena pengaruh air</a:t>
                      </a:r>
                      <a:endParaRPr lang="id-ID" sz="1200" dirty="0">
                        <a:solidFill>
                          <a:schemeClr val="bg1"/>
                        </a:solidFill>
                      </a:endParaRPr>
                    </a:p>
                  </a:txBody>
                  <a:tcPr>
                    <a:solidFill>
                      <a:schemeClr val="accent1"/>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Times New Roman" pitchFamily="18" charset="0"/>
                <a:cs typeface="Times New Roman" pitchFamily="18" charset="0"/>
              </a:rPr>
              <a:t>Tabel perawatan dan perbaikan</a:t>
            </a:r>
            <a:endParaRPr lang="id-ID"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500036" y="1857364"/>
          <a:ext cx="8286805" cy="3036941"/>
        </p:xfrm>
        <a:graphic>
          <a:graphicData uri="http://schemas.openxmlformats.org/drawingml/2006/table">
            <a:tbl>
              <a:tblPr firstRow="1" bandRow="1">
                <a:tableStyleId>{5C22544A-7EE6-4342-B048-85BDC9FD1C3A}</a:tableStyleId>
              </a:tblPr>
              <a:tblGrid>
                <a:gridCol w="1657361"/>
                <a:gridCol w="985843"/>
                <a:gridCol w="1143008"/>
                <a:gridCol w="1000132"/>
                <a:gridCol w="3500461"/>
              </a:tblGrid>
              <a:tr h="671806">
                <a:tc>
                  <a:txBody>
                    <a:bodyPr/>
                    <a:lstStyle/>
                    <a:p>
                      <a:r>
                        <a:rPr lang="id-ID" dirty="0" smtClean="0"/>
                        <a:t>Nama komponen</a:t>
                      </a:r>
                      <a:endParaRPr lang="id-ID" dirty="0"/>
                    </a:p>
                  </a:txBody>
                  <a:tcPr/>
                </a:tc>
                <a:tc>
                  <a:txBody>
                    <a:bodyPr/>
                    <a:lstStyle/>
                    <a:p>
                      <a:r>
                        <a:rPr lang="id-ID" dirty="0" smtClean="0"/>
                        <a:t>Setiap</a:t>
                      </a:r>
                      <a:r>
                        <a:rPr lang="id-ID" baseline="0" dirty="0" smtClean="0"/>
                        <a:t> hari</a:t>
                      </a:r>
                      <a:endParaRPr lang="id-ID" dirty="0"/>
                    </a:p>
                  </a:txBody>
                  <a:tcPr/>
                </a:tc>
                <a:tc>
                  <a:txBody>
                    <a:bodyPr/>
                    <a:lstStyle/>
                    <a:p>
                      <a:r>
                        <a:rPr lang="id-ID" dirty="0" smtClean="0"/>
                        <a:t>1 minggu 1x</a:t>
                      </a:r>
                      <a:endParaRPr lang="id-ID" dirty="0"/>
                    </a:p>
                  </a:txBody>
                  <a:tcPr/>
                </a:tc>
                <a:tc>
                  <a:txBody>
                    <a:bodyPr/>
                    <a:lstStyle/>
                    <a:p>
                      <a:r>
                        <a:rPr lang="id-ID" dirty="0" smtClean="0"/>
                        <a:t>1 bulan 1x</a:t>
                      </a:r>
                      <a:endParaRPr lang="id-ID" dirty="0"/>
                    </a:p>
                  </a:txBody>
                  <a:tcPr/>
                </a:tc>
                <a:tc>
                  <a:txBody>
                    <a:bodyPr/>
                    <a:lstStyle/>
                    <a:p>
                      <a:r>
                        <a:rPr lang="id-ID" dirty="0" smtClean="0"/>
                        <a:t>Keterangan</a:t>
                      </a:r>
                      <a:endParaRPr lang="id-ID" dirty="0"/>
                    </a:p>
                  </a:txBody>
                  <a:tcPr/>
                </a:tc>
              </a:tr>
              <a:tr h="389221">
                <a:tc>
                  <a:txBody>
                    <a:bodyPr/>
                    <a:lstStyle/>
                    <a:p>
                      <a:r>
                        <a:rPr lang="id-ID" dirty="0" smtClean="0"/>
                        <a:t>Kerangka</a:t>
                      </a:r>
                      <a:endParaRPr lang="id-ID" dirty="0"/>
                    </a:p>
                  </a:txBody>
                  <a:tcPr/>
                </a:tc>
                <a:tc>
                  <a:txBody>
                    <a:bodyPr/>
                    <a:lstStyle/>
                    <a:p>
                      <a:pPr algn="ctr"/>
                      <a:r>
                        <a:rPr lang="id-ID" dirty="0" smtClean="0"/>
                        <a:t>o</a:t>
                      </a:r>
                      <a:endParaRPr lang="id-ID" dirty="0"/>
                    </a:p>
                  </a:txBody>
                  <a:tcPr/>
                </a:tc>
                <a:tc>
                  <a:txBody>
                    <a:bodyPr/>
                    <a:lstStyle/>
                    <a:p>
                      <a:endParaRPr lang="id-ID" dirty="0"/>
                    </a:p>
                  </a:txBody>
                  <a:tcPr/>
                </a:tc>
                <a:tc>
                  <a:txBody>
                    <a:bodyPr/>
                    <a:lstStyle/>
                    <a:p>
                      <a:endParaRPr lang="id-ID" dirty="0"/>
                    </a:p>
                  </a:txBody>
                  <a:tcPr/>
                </a:tc>
                <a:tc>
                  <a:txBody>
                    <a:bodyPr/>
                    <a:lstStyle/>
                    <a:p>
                      <a:r>
                        <a:rPr lang="id-ID" dirty="0" smtClean="0"/>
                        <a:t>Di bersihkan tiap habis pakai</a:t>
                      </a:r>
                      <a:endParaRPr lang="id-ID" dirty="0"/>
                    </a:p>
                  </a:txBody>
                  <a:tcPr/>
                </a:tc>
              </a:tr>
              <a:tr h="389221">
                <a:tc>
                  <a:txBody>
                    <a:bodyPr/>
                    <a:lstStyle/>
                    <a:p>
                      <a:r>
                        <a:rPr lang="id-ID" dirty="0" smtClean="0"/>
                        <a:t>Mesin</a:t>
                      </a:r>
                      <a:endParaRPr lang="id-ID" dirty="0"/>
                    </a:p>
                  </a:txBody>
                  <a:tcPr/>
                </a:tc>
                <a:tc>
                  <a:txBody>
                    <a:bodyPr/>
                    <a:lstStyle/>
                    <a:p>
                      <a:endParaRPr lang="id-ID"/>
                    </a:p>
                  </a:txBody>
                  <a:tcPr/>
                </a:tc>
                <a:tc>
                  <a:txBody>
                    <a:bodyPr/>
                    <a:lstStyle/>
                    <a:p>
                      <a:pPr algn="ctr"/>
                      <a:endParaRPr lang="id-ID" dirty="0"/>
                    </a:p>
                  </a:txBody>
                  <a:tcPr/>
                </a:tc>
                <a:tc>
                  <a:txBody>
                    <a:bodyPr/>
                    <a:lstStyle/>
                    <a:p>
                      <a:pPr algn="ctr"/>
                      <a:r>
                        <a:rPr lang="id-ID" dirty="0" smtClean="0"/>
                        <a:t>o</a:t>
                      </a:r>
                      <a:endParaRPr lang="id-ID" dirty="0"/>
                    </a:p>
                  </a:txBody>
                  <a:tcPr/>
                </a:tc>
                <a:tc>
                  <a:txBody>
                    <a:bodyPr/>
                    <a:lstStyle/>
                    <a:p>
                      <a:r>
                        <a:rPr lang="id-ID" dirty="0" smtClean="0"/>
                        <a:t>Cek bussi dan pergantian oli</a:t>
                      </a:r>
                      <a:endParaRPr lang="id-ID" dirty="0"/>
                    </a:p>
                  </a:txBody>
                  <a:tcPr/>
                </a:tc>
              </a:tr>
              <a:tr h="389221">
                <a:tc>
                  <a:txBody>
                    <a:bodyPr/>
                    <a:lstStyle/>
                    <a:p>
                      <a:r>
                        <a:rPr lang="id-ID" dirty="0" smtClean="0"/>
                        <a:t>Sabuk</a:t>
                      </a:r>
                      <a:endParaRPr lang="id-ID" dirty="0"/>
                    </a:p>
                  </a:txBody>
                  <a:tcPr/>
                </a:tc>
                <a:tc>
                  <a:txBody>
                    <a:bodyPr/>
                    <a:lstStyle/>
                    <a:p>
                      <a:endParaRPr lang="id-ID"/>
                    </a:p>
                  </a:txBody>
                  <a:tcPr/>
                </a:tc>
                <a:tc>
                  <a:txBody>
                    <a:bodyPr/>
                    <a:lstStyle/>
                    <a:p>
                      <a:pPr algn="ctr"/>
                      <a:r>
                        <a:rPr lang="id-ID" dirty="0" smtClean="0"/>
                        <a:t>o</a:t>
                      </a:r>
                      <a:endParaRPr lang="id-ID" dirty="0"/>
                    </a:p>
                  </a:txBody>
                  <a:tcPr/>
                </a:tc>
                <a:tc>
                  <a:txBody>
                    <a:bodyPr/>
                    <a:lstStyle/>
                    <a:p>
                      <a:endParaRPr lang="id-ID"/>
                    </a:p>
                  </a:txBody>
                  <a:tcPr/>
                </a:tc>
                <a:tc>
                  <a:txBody>
                    <a:bodyPr/>
                    <a:lstStyle/>
                    <a:p>
                      <a:r>
                        <a:rPr lang="id-ID" dirty="0" smtClean="0"/>
                        <a:t>Atur kekencangan / sesuaikan beban</a:t>
                      </a:r>
                      <a:endParaRPr lang="id-ID" dirty="0"/>
                    </a:p>
                  </a:txBody>
                  <a:tcPr/>
                </a:tc>
              </a:tr>
              <a:tr h="517985">
                <a:tc>
                  <a:txBody>
                    <a:bodyPr/>
                    <a:lstStyle/>
                    <a:p>
                      <a:r>
                        <a:rPr lang="id-ID" dirty="0" smtClean="0"/>
                        <a:t>Bantalan</a:t>
                      </a:r>
                      <a:endParaRPr lang="id-ID" dirty="0"/>
                    </a:p>
                  </a:txBody>
                  <a:tcPr/>
                </a:tc>
                <a:tc>
                  <a:txBody>
                    <a:bodyPr/>
                    <a:lstStyle/>
                    <a:p>
                      <a:endParaRPr lang="id-ID" dirty="0"/>
                    </a:p>
                  </a:txBody>
                  <a:tcPr/>
                </a:tc>
                <a:tc>
                  <a:txBody>
                    <a:bodyPr/>
                    <a:lstStyle/>
                    <a:p>
                      <a:pPr algn="ctr"/>
                      <a:r>
                        <a:rPr lang="id-ID" dirty="0" smtClean="0"/>
                        <a:t>o</a:t>
                      </a:r>
                      <a:endParaRPr lang="id-ID" dirty="0"/>
                    </a:p>
                  </a:txBody>
                  <a:tcPr/>
                </a:tc>
                <a:tc>
                  <a:txBody>
                    <a:bodyPr/>
                    <a:lstStyle/>
                    <a:p>
                      <a:endParaRPr lang="id-ID" dirty="0"/>
                    </a:p>
                  </a:txBody>
                  <a:tcPr/>
                </a:tc>
                <a:tc>
                  <a:txBody>
                    <a:bodyPr/>
                    <a:lstStyle/>
                    <a:p>
                      <a:r>
                        <a:rPr lang="id-ID" dirty="0" smtClean="0"/>
                        <a:t>Di beri pelumasan</a:t>
                      </a:r>
                      <a:endParaRPr lang="id-ID" dirty="0"/>
                    </a:p>
                  </a:txBody>
                  <a:tcPr/>
                </a:tc>
              </a:tr>
              <a:tr h="428628">
                <a:tc>
                  <a:txBody>
                    <a:bodyPr/>
                    <a:lstStyle/>
                    <a:p>
                      <a:r>
                        <a:rPr lang="id-ID" dirty="0" smtClean="0"/>
                        <a:t>Mata bajak</a:t>
                      </a:r>
                      <a:endParaRPr lang="id-ID" dirty="0"/>
                    </a:p>
                  </a:txBody>
                  <a:tcPr/>
                </a:tc>
                <a:tc>
                  <a:txBody>
                    <a:bodyPr/>
                    <a:lstStyle/>
                    <a:p>
                      <a:pPr algn="ctr"/>
                      <a:r>
                        <a:rPr lang="id-ID" dirty="0" smtClean="0"/>
                        <a:t>o</a:t>
                      </a:r>
                      <a:endParaRPr lang="id-ID" dirty="0"/>
                    </a:p>
                  </a:txBody>
                  <a:tcPr/>
                </a:tc>
                <a:tc>
                  <a:txBody>
                    <a:bodyPr/>
                    <a:lstStyle/>
                    <a:p>
                      <a:endParaRPr lang="id-ID" dirty="0"/>
                    </a:p>
                  </a:txBody>
                  <a:tcPr/>
                </a:tc>
                <a:tc>
                  <a:txBody>
                    <a:bodyPr/>
                    <a:lstStyle/>
                    <a:p>
                      <a:endParaRPr lang="id-ID" dirty="0"/>
                    </a:p>
                  </a:txBody>
                  <a:tcPr/>
                </a:tc>
                <a:tc>
                  <a:txBody>
                    <a:bodyPr/>
                    <a:lstStyle/>
                    <a:p>
                      <a:r>
                        <a:rPr lang="id-ID" dirty="0" smtClean="0"/>
                        <a:t>Di bersihkan tiap habis pakai</a:t>
                      </a:r>
                      <a:endParaRPr lang="id-ID"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928670"/>
            <a:ext cx="8229600" cy="1643074"/>
          </a:xfrm>
        </p:spPr>
        <p:txBody>
          <a:bodyPr>
            <a:normAutofit fontScale="90000"/>
          </a:bodyPr>
          <a:lstStyle/>
          <a:p>
            <a:r>
              <a:rPr lang="id-ID" dirty="0" smtClean="0"/>
              <a:t>Rancang </a:t>
            </a:r>
            <a:r>
              <a:rPr lang="id-ID" dirty="0" smtClean="0"/>
              <a:t>Bangun Mesin </a:t>
            </a:r>
            <a:r>
              <a:rPr lang="id-ID" dirty="0" smtClean="0"/>
              <a:t>B</a:t>
            </a:r>
            <a:r>
              <a:rPr lang="id-ID" dirty="0" smtClean="0"/>
              <a:t>ajak Sawah</a:t>
            </a:r>
            <a:r>
              <a:rPr lang="id-ID" dirty="0" smtClean="0"/>
              <a:t/>
            </a:r>
            <a:br>
              <a:rPr lang="id-ID" dirty="0" smtClean="0"/>
            </a:br>
            <a:r>
              <a:rPr lang="id-ID" dirty="0" smtClean="0"/>
              <a:t>( </a:t>
            </a:r>
            <a:r>
              <a:rPr lang="id-ID" dirty="0" smtClean="0"/>
              <a:t>P</a:t>
            </a:r>
            <a:r>
              <a:rPr lang="id-ID" dirty="0" smtClean="0"/>
              <a:t>erawatan </a:t>
            </a:r>
            <a:r>
              <a:rPr lang="id-ID" dirty="0" smtClean="0"/>
              <a:t>dan </a:t>
            </a:r>
            <a:r>
              <a:rPr lang="id-ID" dirty="0" smtClean="0"/>
              <a:t>Perbaikan </a:t>
            </a:r>
            <a:r>
              <a:rPr lang="id-ID" dirty="0" smtClean="0"/>
              <a:t>)</a:t>
            </a:r>
            <a:endParaRPr lang="id-ID" dirty="0"/>
          </a:p>
        </p:txBody>
      </p:sp>
      <p:sp>
        <p:nvSpPr>
          <p:cNvPr id="3" name="Content Placeholder 2"/>
          <p:cNvSpPr>
            <a:spLocks noGrp="1"/>
          </p:cNvSpPr>
          <p:nvPr>
            <p:ph idx="1"/>
          </p:nvPr>
        </p:nvSpPr>
        <p:spPr>
          <a:xfrm>
            <a:off x="357158" y="5072074"/>
            <a:ext cx="8229600" cy="1285883"/>
          </a:xfrm>
        </p:spPr>
        <p:txBody>
          <a:bodyPr/>
          <a:lstStyle/>
          <a:p>
            <a:pPr>
              <a:buNone/>
            </a:pPr>
            <a:r>
              <a:rPr lang="id-ID" dirty="0" smtClean="0"/>
              <a:t>Galih </a:t>
            </a:r>
            <a:r>
              <a:rPr lang="id-ID" dirty="0" smtClean="0"/>
              <a:t>Satriyo </a:t>
            </a:r>
            <a:r>
              <a:rPr lang="id-ID" dirty="0" smtClean="0"/>
              <a:t>N</a:t>
            </a:r>
            <a:r>
              <a:rPr lang="id-ID" dirty="0" smtClean="0"/>
              <a:t>ugroho</a:t>
            </a:r>
            <a:endParaRPr lang="id-ID" dirty="0" smtClean="0"/>
          </a:p>
          <a:p>
            <a:pPr>
              <a:buNone/>
            </a:pPr>
            <a:r>
              <a:rPr lang="id-ID" dirty="0" smtClean="0"/>
              <a:t>061130200822</a:t>
            </a:r>
            <a:endParaRPr lang="id-ID" dirty="0"/>
          </a:p>
        </p:txBody>
      </p:sp>
      <p:pic>
        <p:nvPicPr>
          <p:cNvPr id="2050" name="Picture 2" descr="D:\ichaaaa\galih\mesin.jpg"/>
          <p:cNvPicPr>
            <a:picLocks noChangeAspect="1" noChangeArrowheads="1"/>
          </p:cNvPicPr>
          <p:nvPr/>
        </p:nvPicPr>
        <p:blipFill>
          <a:blip r:embed="rId2"/>
          <a:srcRect/>
          <a:stretch>
            <a:fillRect/>
          </a:stretch>
        </p:blipFill>
        <p:spPr bwMode="auto">
          <a:xfrm>
            <a:off x="6429388" y="4500570"/>
            <a:ext cx="2228850" cy="2057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kesimpulan</a:t>
            </a:r>
            <a:endParaRPr lang="id-ID" dirty="0"/>
          </a:p>
        </p:txBody>
      </p:sp>
      <p:sp>
        <p:nvSpPr>
          <p:cNvPr id="5" name="Content Placeholder 4"/>
          <p:cNvSpPr>
            <a:spLocks noGrp="1"/>
          </p:cNvSpPr>
          <p:nvPr>
            <p:ph sz="half" idx="1"/>
          </p:nvPr>
        </p:nvSpPr>
        <p:spPr>
          <a:xfrm>
            <a:off x="428596" y="1714488"/>
            <a:ext cx="6929486" cy="4929222"/>
          </a:xfrm>
        </p:spPr>
        <p:txBody>
          <a:bodyPr/>
          <a:lstStyle/>
          <a:p>
            <a:r>
              <a:rPr lang="id-ID" dirty="0" smtClean="0"/>
              <a:t>	</a:t>
            </a:r>
          </a:p>
          <a:p>
            <a:r>
              <a:rPr lang="id-ID" dirty="0" smtClean="0"/>
              <a:t>perlu adanya perawatan dan perbaikan pada suatu mesin yang bertujuan untuk mencegah kerusakan dan memperpanjang umur suatu alat / mesin	</a:t>
            </a:r>
            <a:endParaRPr lang="id-ID" dirty="0"/>
          </a:p>
        </p:txBody>
      </p:sp>
      <p:sp>
        <p:nvSpPr>
          <p:cNvPr id="6" name="Content Placeholder 5"/>
          <p:cNvSpPr>
            <a:spLocks noGrp="1"/>
          </p:cNvSpPr>
          <p:nvPr>
            <p:ph sz="half" idx="2"/>
          </p:nvPr>
        </p:nvSpPr>
        <p:spPr>
          <a:xfrm flipV="1">
            <a:off x="4786314" y="1285860"/>
            <a:ext cx="45719" cy="71438"/>
          </a:xfrm>
        </p:spPr>
        <p:txBody>
          <a:bodyPr/>
          <a:lstStyle/>
          <a:p>
            <a:pPr>
              <a:buNone/>
            </a:pPr>
            <a:endParaRPr lang="id-ID"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a:t>
            </a:r>
            <a:endParaRPr lang="id-ID"/>
          </a:p>
        </p:txBody>
      </p:sp>
      <p:sp>
        <p:nvSpPr>
          <p:cNvPr id="3" name="Content Placeholder 2"/>
          <p:cNvSpPr>
            <a:spLocks noGrp="1"/>
          </p:cNvSpPr>
          <p:nvPr>
            <p:ph idx="1"/>
          </p:nvPr>
        </p:nvSpPr>
        <p:spPr>
          <a:xfrm>
            <a:off x="1142976" y="857232"/>
            <a:ext cx="6858000" cy="5572164"/>
          </a:xfrm>
        </p:spPr>
        <p:txBody>
          <a:bodyPr/>
          <a:lstStyle/>
          <a:p>
            <a:pPr algn="ctr"/>
            <a:r>
              <a:rPr lang="id-ID" dirty="0" smtClean="0"/>
              <a:t>Sekian</a:t>
            </a:r>
          </a:p>
          <a:p>
            <a:pPr algn="ctr"/>
            <a:r>
              <a:rPr lang="id-ID" dirty="0" smtClean="0"/>
              <a:t>Wassalamualaikum wr.wb</a:t>
            </a:r>
          </a:p>
          <a:p>
            <a:endParaRPr lang="id-ID" dirty="0" smtClean="0"/>
          </a:p>
          <a:p>
            <a:endParaRPr lang="id-ID" dirty="0" smtClean="0"/>
          </a:p>
          <a:p>
            <a:endParaRPr lang="id-ID" dirty="0" smtClean="0"/>
          </a:p>
          <a:p>
            <a:endParaRPr lang="id-ID" dirty="0" smtClean="0"/>
          </a:p>
          <a:p>
            <a:endParaRPr lang="id-ID" dirty="0" smtClean="0"/>
          </a:p>
          <a:p>
            <a:r>
              <a:rPr lang="id-ID" dirty="0" smtClean="0"/>
              <a:t>Creative by : Galih S.N</a:t>
            </a:r>
          </a:p>
          <a:p>
            <a:r>
              <a:rPr lang="id-ID" smtClean="0"/>
              <a:t>061130200822</a:t>
            </a:r>
            <a:endParaRPr lang="id-ID" dirty="0"/>
          </a:p>
        </p:txBody>
      </p:sp>
      <p:pic>
        <p:nvPicPr>
          <p:cNvPr id="1027" name="Picture 3" descr="D:\ichaaaa\galih\mesin.jpg"/>
          <p:cNvPicPr>
            <a:picLocks noChangeAspect="1" noChangeArrowheads="1"/>
          </p:cNvPicPr>
          <p:nvPr/>
        </p:nvPicPr>
        <p:blipFill>
          <a:blip r:embed="rId2"/>
          <a:srcRect/>
          <a:stretch>
            <a:fillRect/>
          </a:stretch>
        </p:blipFill>
        <p:spPr bwMode="auto">
          <a:xfrm>
            <a:off x="6286512" y="2500306"/>
            <a:ext cx="2228850" cy="2057400"/>
          </a:xfrm>
          <a:prstGeom prst="rect">
            <a:avLst/>
          </a:prstGeom>
          <a:noFill/>
        </p:spPr>
      </p:pic>
      <p:pic>
        <p:nvPicPr>
          <p:cNvPr id="1028" name="Picture 4" descr="D:\ichaaaa\galih\polsri.jpg"/>
          <p:cNvPicPr>
            <a:picLocks noChangeAspect="1" noChangeArrowheads="1"/>
          </p:cNvPicPr>
          <p:nvPr/>
        </p:nvPicPr>
        <p:blipFill>
          <a:blip r:embed="rId3"/>
          <a:srcRect/>
          <a:stretch>
            <a:fillRect/>
          </a:stretch>
        </p:blipFill>
        <p:spPr bwMode="auto">
          <a:xfrm>
            <a:off x="1000100" y="2428868"/>
            <a:ext cx="2152650" cy="21240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533400"/>
          </a:xfrm>
        </p:spPr>
        <p:txBody>
          <a:bodyPr/>
          <a:lstStyle/>
          <a:p>
            <a:r>
              <a:rPr lang="id-ID" dirty="0" smtClean="0"/>
              <a:t>Latar belakang </a:t>
            </a:r>
            <a:endParaRPr lang="id-ID" dirty="0"/>
          </a:p>
        </p:txBody>
      </p:sp>
      <p:sp>
        <p:nvSpPr>
          <p:cNvPr id="3" name="Content Placeholder 2"/>
          <p:cNvSpPr>
            <a:spLocks noGrp="1"/>
          </p:cNvSpPr>
          <p:nvPr>
            <p:ph idx="1"/>
          </p:nvPr>
        </p:nvSpPr>
        <p:spPr>
          <a:xfrm>
            <a:off x="1500166" y="857232"/>
            <a:ext cx="6858000" cy="4324350"/>
          </a:xfrm>
        </p:spPr>
        <p:txBody>
          <a:bodyPr/>
          <a:lstStyle/>
          <a:p>
            <a:r>
              <a:rPr lang="id-ID" dirty="0" smtClean="0">
                <a:latin typeface="Times New Roman" pitchFamily="18" charset="0"/>
                <a:cs typeface="Times New Roman" pitchFamily="18" charset="0"/>
              </a:rPr>
              <a:t>Rancang bangun </a:t>
            </a:r>
            <a:r>
              <a:rPr lang="id-ID" dirty="0">
                <a:latin typeface="Times New Roman" pitchFamily="18" charset="0"/>
                <a:cs typeface="Times New Roman" pitchFamily="18" charset="0"/>
              </a:rPr>
              <a:t>mesin bajak sawah ini di buat untuk membantu para petani dalam pengolahan lahan persawahan dan sekaligus mengatasi permasalahan keterbatasan tenaga kerja. Dengan menggunakan mesin bajak sawah ini petani dapat memperluas garapan lahannya dan tepat waktunya intensitas penanaman benih serta meningkatkan hasil produksi setiap kali melakukan panen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686800" cy="533400"/>
          </a:xfrm>
        </p:spPr>
        <p:txBody>
          <a:bodyPr>
            <a:normAutofit fontScale="90000"/>
          </a:bodyPr>
          <a:lstStyle/>
          <a:p>
            <a:r>
              <a:rPr lang="id-ID" dirty="0" smtClean="0"/>
              <a:t>Tujuan dan manfaat rancang bangun mesin bajak sawah</a:t>
            </a:r>
            <a:endParaRPr lang="id-ID" dirty="0"/>
          </a:p>
        </p:txBody>
      </p:sp>
      <p:sp>
        <p:nvSpPr>
          <p:cNvPr id="3" name="Content Placeholder 2"/>
          <p:cNvSpPr>
            <a:spLocks noGrp="1"/>
          </p:cNvSpPr>
          <p:nvPr>
            <p:ph idx="1"/>
          </p:nvPr>
        </p:nvSpPr>
        <p:spPr>
          <a:xfrm>
            <a:off x="1142976" y="1285860"/>
            <a:ext cx="6858000" cy="4324350"/>
          </a:xfrm>
        </p:spPr>
        <p:txBody>
          <a:bodyPr>
            <a:noAutofit/>
          </a:bodyPr>
          <a:lstStyle/>
          <a:p>
            <a:pPr lvl="0"/>
            <a:r>
              <a:rPr lang="it-IT" sz="2800" dirty="0">
                <a:latin typeface="Times New Roman" pitchFamily="18" charset="0"/>
                <a:cs typeface="Times New Roman" pitchFamily="18" charset="0"/>
              </a:rPr>
              <a:t>Untuk </a:t>
            </a:r>
            <a:r>
              <a:rPr lang="id-ID" sz="2800" dirty="0">
                <a:latin typeface="Times New Roman" pitchFamily="18" charset="0"/>
                <a:cs typeface="Times New Roman" pitchFamily="18" charset="0"/>
              </a:rPr>
              <a:t>meningkatkan efektifitas pembajakan sawah</a:t>
            </a:r>
          </a:p>
          <a:p>
            <a:pPr lvl="0"/>
            <a:r>
              <a:rPr lang="id-ID" sz="2800" dirty="0">
                <a:latin typeface="Times New Roman" pitchFamily="18" charset="0"/>
                <a:cs typeface="Times New Roman" pitchFamily="18" charset="0"/>
              </a:rPr>
              <a:t>Meningkatkan kwalitas hasil panen petani</a:t>
            </a:r>
          </a:p>
          <a:p>
            <a:pPr lvl="0"/>
            <a:r>
              <a:rPr lang="id-ID" sz="2800" dirty="0">
                <a:latin typeface="Times New Roman" pitchFamily="18" charset="0"/>
                <a:cs typeface="Times New Roman" pitchFamily="18" charset="0"/>
              </a:rPr>
              <a:t>Membantu meringankan petani pada saat membajak tanah yang akan di tanami.</a:t>
            </a:r>
          </a:p>
          <a:p>
            <a:pPr lvl="0"/>
            <a:r>
              <a:rPr lang="id-ID" sz="2800" dirty="0">
                <a:latin typeface="Times New Roman" pitchFamily="18" charset="0"/>
                <a:cs typeface="Times New Roman" pitchFamily="18" charset="0"/>
              </a:rPr>
              <a:t>Mempercepat pembajakan sawah.</a:t>
            </a:r>
          </a:p>
          <a:p>
            <a:pPr lvl="0"/>
            <a:r>
              <a:rPr lang="id-ID" sz="2800" dirty="0">
                <a:latin typeface="Times New Roman" pitchFamily="18" charset="0"/>
                <a:cs typeface="Times New Roman" pitchFamily="18" charset="0"/>
              </a:rPr>
              <a:t>Menciptakan struktur tanah yang di butuhkan untuk persemaian </a:t>
            </a:r>
            <a:r>
              <a:rPr lang="id-ID" sz="2800" dirty="0" smtClean="0">
                <a:latin typeface="Times New Roman" pitchFamily="18" charset="0"/>
                <a:cs typeface="Times New Roman" pitchFamily="18" charset="0"/>
              </a:rPr>
              <a:t>benih</a:t>
            </a:r>
          </a:p>
          <a:p>
            <a:pPr lvl="0"/>
            <a:r>
              <a:rPr lang="id-ID" sz="2800" dirty="0" smtClean="0">
                <a:latin typeface="Times New Roman" pitchFamily="18" charset="0"/>
                <a:cs typeface="Times New Roman" pitchFamily="18" charset="0"/>
              </a:rPr>
              <a:t>Mengatasi permasalahan keterbatasan tenaga kerja</a:t>
            </a:r>
            <a:endParaRPr lang="id-ID" sz="2800" dirty="0">
              <a:latin typeface="Times New Roman" pitchFamily="18" charset="0"/>
              <a:cs typeface="Times New Roman" pitchFamily="18" charset="0"/>
            </a:endParaRPr>
          </a:p>
          <a:p>
            <a:pPr lvl="0"/>
            <a:endParaRPr lang="id-ID" sz="2800" dirty="0">
              <a:latin typeface="Times New Roman" pitchFamily="18" charset="0"/>
              <a:cs typeface="Times New Roman" pitchFamily="18" charset="0"/>
            </a:endParaRPr>
          </a:p>
          <a:p>
            <a:endParaRPr lang="id-ID"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533400"/>
          </a:xfrm>
        </p:spPr>
        <p:txBody>
          <a:bodyPr/>
          <a:lstStyle/>
          <a:p>
            <a:r>
              <a:rPr lang="id-ID" dirty="0" smtClean="0"/>
              <a:t>Prinsip kerja mesin bajak sawah</a:t>
            </a:r>
            <a:endParaRPr lang="id-ID" dirty="0"/>
          </a:p>
        </p:txBody>
      </p:sp>
      <p:sp>
        <p:nvSpPr>
          <p:cNvPr id="3" name="Content Placeholder 2"/>
          <p:cNvSpPr>
            <a:spLocks noGrp="1"/>
          </p:cNvSpPr>
          <p:nvPr>
            <p:ph idx="1"/>
          </p:nvPr>
        </p:nvSpPr>
        <p:spPr>
          <a:xfrm>
            <a:off x="1071538" y="857232"/>
            <a:ext cx="6858000" cy="4324350"/>
          </a:xfrm>
        </p:spPr>
        <p:txBody>
          <a:bodyPr>
            <a:noAutofit/>
          </a:bodyPr>
          <a:lstStyle/>
          <a:p>
            <a:r>
              <a:rPr lang="id-ID" sz="2400" dirty="0">
                <a:latin typeface="Times New Roman" pitchFamily="18" charset="0"/>
                <a:cs typeface="Times New Roman" pitchFamily="18" charset="0"/>
              </a:rPr>
              <a:t>Mesin bajak sawah </a:t>
            </a:r>
            <a:r>
              <a:rPr lang="id-ID" sz="2400" dirty="0" smtClean="0">
                <a:latin typeface="Times New Roman" pitchFamily="18" charset="0"/>
                <a:cs typeface="Times New Roman" pitchFamily="18" charset="0"/>
              </a:rPr>
              <a:t>ini </a:t>
            </a:r>
            <a:r>
              <a:rPr lang="id-ID" sz="2400" dirty="0">
                <a:latin typeface="Times New Roman" pitchFamily="18" charset="0"/>
                <a:cs typeface="Times New Roman" pitchFamily="18" charset="0"/>
              </a:rPr>
              <a:t>menggunakan </a:t>
            </a:r>
            <a:r>
              <a:rPr lang="id-ID" sz="2400" dirty="0" smtClean="0">
                <a:latin typeface="Times New Roman" pitchFamily="18" charset="0"/>
                <a:cs typeface="Times New Roman" pitchFamily="18" charset="0"/>
              </a:rPr>
              <a:t>4 </a:t>
            </a:r>
            <a:r>
              <a:rPr lang="id-ID" sz="2400" i="1" dirty="0" smtClean="0">
                <a:latin typeface="Times New Roman" pitchFamily="18" charset="0"/>
                <a:cs typeface="Times New Roman" pitchFamily="18" charset="0"/>
              </a:rPr>
              <a:t>pully, 2 sabuk V sebagai transmisi</a:t>
            </a:r>
            <a:r>
              <a:rPr lang="id-ID" sz="2400" dirty="0" smtClean="0">
                <a:latin typeface="Times New Roman" pitchFamily="18" charset="0"/>
                <a:cs typeface="Times New Roman" pitchFamily="18" charset="0"/>
              </a:rPr>
              <a:t> </a:t>
            </a:r>
            <a:r>
              <a:rPr lang="id-ID" sz="2400" dirty="0">
                <a:latin typeface="Times New Roman" pitchFamily="18" charset="0"/>
                <a:cs typeface="Times New Roman" pitchFamily="18" charset="0"/>
              </a:rPr>
              <a:t>dan 1 poros yang saling menghubungkan untuk melakukan </a:t>
            </a:r>
            <a:r>
              <a:rPr lang="id-ID" sz="2400" dirty="0" smtClean="0">
                <a:latin typeface="Times New Roman" pitchFamily="18" charset="0"/>
                <a:cs typeface="Times New Roman" pitchFamily="18" charset="0"/>
              </a:rPr>
              <a:t>putaran, </a:t>
            </a:r>
            <a:r>
              <a:rPr lang="id-ID" sz="2400" dirty="0">
                <a:latin typeface="Times New Roman" pitchFamily="18" charset="0"/>
                <a:cs typeface="Times New Roman" pitchFamily="18" charset="0"/>
              </a:rPr>
              <a:t>di poros tersebut terdapat mata baja guna untuk membajak atau menggemburkan tanah, putaran poros searah sehingga pada saat melakukan pembajakan tanah dapat teraduk atau gembur, akibat putaran mata baja yang berputar searah, mesin bajak sawah ini belum otomatis, melainkan masih perlu di kendalikan oleh manusia.</a:t>
            </a:r>
          </a:p>
          <a:p>
            <a:r>
              <a:rPr lang="id-ID" sz="2400" dirty="0">
                <a:latin typeface="Times New Roman" pitchFamily="18" charset="0"/>
                <a:cs typeface="Times New Roman" pitchFamily="18" charset="0"/>
              </a:rPr>
              <a:t>Prinsip kerja mesin bajak sawah ini cukup mudah. Mesin di hidupkan lalu pully pada mesin memutarkan pully </a:t>
            </a:r>
            <a:r>
              <a:rPr lang="id-ID" sz="2400" dirty="0" smtClean="0">
                <a:latin typeface="Times New Roman" pitchFamily="18" charset="0"/>
                <a:cs typeface="Times New Roman" pitchFamily="18" charset="0"/>
              </a:rPr>
              <a:t>input speed reducer dan output reducer meneruskan puratan menuju pully pada poros </a:t>
            </a:r>
            <a:r>
              <a:rPr lang="id-ID" sz="2400" dirty="0">
                <a:latin typeface="Times New Roman" pitchFamily="18" charset="0"/>
                <a:cs typeface="Times New Roman" pitchFamily="18" charset="0"/>
              </a:rPr>
              <a:t>yang </a:t>
            </a:r>
            <a:r>
              <a:rPr lang="id-ID" sz="2400" dirty="0" smtClean="0">
                <a:latin typeface="Times New Roman" pitchFamily="18" charset="0"/>
                <a:cs typeface="Times New Roman" pitchFamily="18" charset="0"/>
              </a:rPr>
              <a:t>menyebabkan poros memutarkan roda bajak ( mata bajak )</a:t>
            </a:r>
            <a:endParaRPr lang="id-ID"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686800" cy="533400"/>
          </a:xfrm>
        </p:spPr>
        <p:txBody>
          <a:bodyPr/>
          <a:lstStyle/>
          <a:p>
            <a:r>
              <a:rPr lang="id-ID" dirty="0" smtClean="0"/>
              <a:t>Macam-macam  bajak sawah</a:t>
            </a:r>
            <a:endParaRPr lang="id-ID" dirty="0"/>
          </a:p>
        </p:txBody>
      </p:sp>
      <p:sp>
        <p:nvSpPr>
          <p:cNvPr id="3" name="Content Placeholder 2"/>
          <p:cNvSpPr>
            <a:spLocks noGrp="1"/>
          </p:cNvSpPr>
          <p:nvPr>
            <p:ph idx="1"/>
          </p:nvPr>
        </p:nvSpPr>
        <p:spPr>
          <a:xfrm>
            <a:off x="-642974" y="1643050"/>
            <a:ext cx="6858000" cy="4324350"/>
          </a:xfrm>
        </p:spPr>
        <p:txBody>
          <a:bodyPr/>
          <a:lstStyle/>
          <a:p>
            <a:pPr lvl="2"/>
            <a:r>
              <a:rPr lang="id-ID" sz="3200" dirty="0">
                <a:latin typeface="Times New Roman" pitchFamily="18" charset="0"/>
                <a:cs typeface="Times New Roman" pitchFamily="18" charset="0"/>
              </a:rPr>
              <a:t>Bajak Putar ( </a:t>
            </a:r>
            <a:r>
              <a:rPr lang="id-ID" sz="3200" i="1" dirty="0">
                <a:latin typeface="Times New Roman" pitchFamily="18" charset="0"/>
                <a:cs typeface="Times New Roman" pitchFamily="18" charset="0"/>
              </a:rPr>
              <a:t>Rotary </a:t>
            </a:r>
            <a:r>
              <a:rPr lang="id-ID" sz="3200" i="1" dirty="0" smtClean="0">
                <a:latin typeface="Times New Roman" pitchFamily="18" charset="0"/>
                <a:cs typeface="Times New Roman" pitchFamily="18" charset="0"/>
              </a:rPr>
              <a:t>plow</a:t>
            </a:r>
            <a:r>
              <a:rPr lang="id-ID" sz="3200" dirty="0" smtClean="0">
                <a:latin typeface="Times New Roman" pitchFamily="18" charset="0"/>
                <a:cs typeface="Times New Roman" pitchFamily="18" charset="0"/>
              </a:rPr>
              <a:t> )</a:t>
            </a:r>
            <a:r>
              <a:rPr lang="id-ID" sz="3200" dirty="0">
                <a:latin typeface="Times New Roman" pitchFamily="18" charset="0"/>
                <a:cs typeface="Times New Roman" pitchFamily="18" charset="0"/>
              </a:rPr>
              <a:t> Bajak ini sangat cocok di gunakan untuk tanah kering dan tanah sawah, bajak sawah ini menghasilkan tanah yang gembur dan halus</a:t>
            </a:r>
            <a:r>
              <a:rPr lang="id-ID" sz="2000" dirty="0"/>
              <a:t>. </a:t>
            </a:r>
            <a:endParaRPr lang="id-ID" sz="2000" dirty="0" smtClean="0"/>
          </a:p>
          <a:p>
            <a:pPr lvl="2">
              <a:buNone/>
            </a:pPr>
            <a:endParaRPr lang="id-ID" sz="2000" dirty="0"/>
          </a:p>
        </p:txBody>
      </p:sp>
      <p:pic>
        <p:nvPicPr>
          <p:cNvPr id="4" name="Picture 3" descr="bajak rotary.PNG"/>
          <p:cNvPicPr/>
          <p:nvPr/>
        </p:nvPicPr>
        <p:blipFill>
          <a:blip r:embed="rId2"/>
          <a:stretch>
            <a:fillRect/>
          </a:stretch>
        </p:blipFill>
        <p:spPr>
          <a:xfrm>
            <a:off x="5143504" y="4357694"/>
            <a:ext cx="3657600" cy="20478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71500"/>
            <a:ext cx="8229600" cy="142848"/>
          </a:xfrm>
        </p:spPr>
        <p:txBody>
          <a:bodyPr>
            <a:normAutofit fontScale="90000"/>
          </a:bodyPr>
          <a:lstStyle/>
          <a:p>
            <a:endParaRPr lang="id-ID"/>
          </a:p>
        </p:txBody>
      </p:sp>
      <p:sp>
        <p:nvSpPr>
          <p:cNvPr id="3" name="Content Placeholder 2"/>
          <p:cNvSpPr>
            <a:spLocks noGrp="1"/>
          </p:cNvSpPr>
          <p:nvPr>
            <p:ph idx="1"/>
          </p:nvPr>
        </p:nvSpPr>
        <p:spPr>
          <a:xfrm>
            <a:off x="571472" y="903301"/>
            <a:ext cx="8229600" cy="4525963"/>
          </a:xfrm>
        </p:spPr>
        <p:txBody>
          <a:bodyPr/>
          <a:lstStyle/>
          <a:p>
            <a:pPr marL="342900" lvl="2" indent="-342900"/>
            <a:r>
              <a:rPr lang="id-ID" dirty="0"/>
              <a:t>Bajak Pahat ( </a:t>
            </a:r>
            <a:r>
              <a:rPr lang="id-ID" i="1" dirty="0"/>
              <a:t>Chisel Plow</a:t>
            </a:r>
            <a:r>
              <a:rPr lang="id-ID" dirty="0"/>
              <a:t> )</a:t>
            </a:r>
            <a:endParaRPr lang="id-ID" sz="2000" dirty="0"/>
          </a:p>
          <a:p>
            <a:r>
              <a:rPr lang="id-ID" dirty="0">
                <a:latin typeface="Times New Roman" pitchFamily="18" charset="0"/>
                <a:cs typeface="Times New Roman" pitchFamily="18" charset="0"/>
              </a:rPr>
              <a:t>Bajak mirip pahat ini berfungsi untuk merobek atau menembus tanah</a:t>
            </a:r>
          </a:p>
        </p:txBody>
      </p:sp>
      <p:pic>
        <p:nvPicPr>
          <p:cNvPr id="4" name="Picture 3" descr="bajak sub-soil.PNG"/>
          <p:cNvPicPr/>
          <p:nvPr/>
        </p:nvPicPr>
        <p:blipFill>
          <a:blip r:embed="rId2" cstate="print"/>
          <a:stretch>
            <a:fillRect/>
          </a:stretch>
        </p:blipFill>
        <p:spPr>
          <a:xfrm>
            <a:off x="2357422" y="3714752"/>
            <a:ext cx="3857652" cy="292895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id-ID" dirty="0"/>
          </a:p>
        </p:txBody>
      </p:sp>
      <p:sp>
        <p:nvSpPr>
          <p:cNvPr id="3" name="Content Placeholder 2"/>
          <p:cNvSpPr>
            <a:spLocks noGrp="1"/>
          </p:cNvSpPr>
          <p:nvPr>
            <p:ph idx="1"/>
          </p:nvPr>
        </p:nvSpPr>
        <p:spPr>
          <a:xfrm>
            <a:off x="500034" y="857232"/>
            <a:ext cx="8229600" cy="4525963"/>
          </a:xfrm>
        </p:spPr>
        <p:txBody>
          <a:bodyPr/>
          <a:lstStyle/>
          <a:p>
            <a:r>
              <a:rPr lang="id-ID" dirty="0"/>
              <a:t>Bajak </a:t>
            </a:r>
            <a:r>
              <a:rPr lang="id-ID" dirty="0" smtClean="0"/>
              <a:t>Piringan </a:t>
            </a:r>
            <a:r>
              <a:rPr lang="id-ID" dirty="0"/>
              <a:t>( </a:t>
            </a:r>
            <a:r>
              <a:rPr lang="id-ID" i="1" dirty="0"/>
              <a:t>Disk plow</a:t>
            </a:r>
            <a:r>
              <a:rPr lang="id-ID" dirty="0"/>
              <a:t> </a:t>
            </a:r>
            <a:r>
              <a:rPr lang="id-ID" dirty="0" smtClean="0"/>
              <a:t>)</a:t>
            </a:r>
          </a:p>
          <a:p>
            <a:pPr marL="0" indent="0">
              <a:buNone/>
            </a:pPr>
            <a:r>
              <a:rPr lang="id-ID" dirty="0">
                <a:latin typeface="Times New Roman" pitchFamily="18" charset="0"/>
                <a:cs typeface="Times New Roman" pitchFamily="18" charset="0"/>
              </a:rPr>
              <a:t>Bajak piringan atau </a:t>
            </a:r>
            <a:r>
              <a:rPr lang="id-ID" b="1" i="1" dirty="0">
                <a:latin typeface="Times New Roman" pitchFamily="18" charset="0"/>
                <a:cs typeface="Times New Roman" pitchFamily="18" charset="0"/>
              </a:rPr>
              <a:t>disk plow </a:t>
            </a:r>
            <a:r>
              <a:rPr lang="id-ID" dirty="0">
                <a:latin typeface="Times New Roman" pitchFamily="18" charset="0"/>
                <a:cs typeface="Times New Roman" pitchFamily="18" charset="0"/>
              </a:rPr>
              <a:t>cocok untuk lahan yang erosinya besar, bajak ini menghasilkan tanah yang gembur dan rata</a:t>
            </a:r>
          </a:p>
        </p:txBody>
      </p:sp>
      <p:pic>
        <p:nvPicPr>
          <p:cNvPr id="4" name="Picture 3" descr="bajak piringan.PNG"/>
          <p:cNvPicPr/>
          <p:nvPr/>
        </p:nvPicPr>
        <p:blipFill>
          <a:blip r:embed="rId2" cstate="print"/>
          <a:stretch>
            <a:fillRect/>
          </a:stretch>
        </p:blipFill>
        <p:spPr>
          <a:xfrm>
            <a:off x="2714612" y="4214818"/>
            <a:ext cx="3929090" cy="242889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143000"/>
            <a:ext cx="8229600" cy="1143000"/>
          </a:xfrm>
        </p:spPr>
        <p:txBody>
          <a:bodyPr/>
          <a:lstStyle/>
          <a:p>
            <a:endParaRPr lang="id-ID" dirty="0"/>
          </a:p>
        </p:txBody>
      </p:sp>
      <p:sp>
        <p:nvSpPr>
          <p:cNvPr id="3" name="Content Placeholder 2"/>
          <p:cNvSpPr>
            <a:spLocks noGrp="1"/>
          </p:cNvSpPr>
          <p:nvPr>
            <p:ph idx="1"/>
          </p:nvPr>
        </p:nvSpPr>
        <p:spPr>
          <a:xfrm>
            <a:off x="642910" y="857232"/>
            <a:ext cx="8229600" cy="4525963"/>
          </a:xfrm>
        </p:spPr>
        <p:txBody>
          <a:bodyPr/>
          <a:lstStyle/>
          <a:p>
            <a:pPr lvl="2"/>
            <a:r>
              <a:rPr lang="id-ID" dirty="0"/>
              <a:t>Bajak Singkal ( </a:t>
            </a:r>
            <a:r>
              <a:rPr lang="id-ID" i="1" dirty="0"/>
              <a:t>Mold Board plow</a:t>
            </a:r>
            <a:r>
              <a:rPr lang="id-ID" dirty="0"/>
              <a:t> </a:t>
            </a:r>
            <a:r>
              <a:rPr lang="id-ID" dirty="0" smtClean="0"/>
              <a:t>)</a:t>
            </a:r>
          </a:p>
          <a:p>
            <a:pPr lvl="2"/>
            <a:r>
              <a:rPr lang="id-ID" sz="2000" dirty="0" smtClean="0"/>
              <a:t> </a:t>
            </a:r>
            <a:r>
              <a:rPr lang="id-ID" sz="3200" dirty="0">
                <a:latin typeface="Times New Roman" pitchFamily="18" charset="0"/>
                <a:cs typeface="Times New Roman" pitchFamily="18" charset="0"/>
              </a:rPr>
              <a:t>Bajak singkal cocok untuk lahan yang kering dan persawahan, bajak singkal ini dapat menyesuaikan dengan kondisi tanah</a:t>
            </a:r>
            <a:r>
              <a:rPr lang="id-ID" sz="2000" dirty="0"/>
              <a:t>, </a:t>
            </a:r>
          </a:p>
        </p:txBody>
      </p:sp>
      <p:pic>
        <p:nvPicPr>
          <p:cNvPr id="4" name="Picture 3" descr="bajak singkal.PNG"/>
          <p:cNvPicPr/>
          <p:nvPr/>
        </p:nvPicPr>
        <p:blipFill>
          <a:blip r:embed="rId2" cstate="print"/>
          <a:stretch>
            <a:fillRect/>
          </a:stretch>
        </p:blipFill>
        <p:spPr>
          <a:xfrm>
            <a:off x="2643174" y="3786190"/>
            <a:ext cx="4357718" cy="28575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15">
      <a:dk1>
        <a:srgbClr val="4D4D4D"/>
      </a:dk1>
      <a:lt1>
        <a:srgbClr val="FFFFFF"/>
      </a:lt1>
      <a:dk2>
        <a:srgbClr val="4D4D4D"/>
      </a:dk2>
      <a:lt2>
        <a:srgbClr val="DE5204"/>
      </a:lt2>
      <a:accent1>
        <a:srgbClr val="ED5F07"/>
      </a:accent1>
      <a:accent2>
        <a:srgbClr val="FA7E32"/>
      </a:accent2>
      <a:accent3>
        <a:srgbClr val="FFFFFF"/>
      </a:accent3>
      <a:accent4>
        <a:srgbClr val="404040"/>
      </a:accent4>
      <a:accent5>
        <a:srgbClr val="F4B6AA"/>
      </a:accent5>
      <a:accent6>
        <a:srgbClr val="E3722C"/>
      </a:accent6>
      <a:hlink>
        <a:srgbClr val="C4C4C4"/>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CE5C16"/>
        </a:lt2>
        <a:accent1>
          <a:srgbClr val="E3852B"/>
        </a:accent1>
        <a:accent2>
          <a:srgbClr val="E79235"/>
        </a:accent2>
        <a:accent3>
          <a:srgbClr val="FFFFFF"/>
        </a:accent3>
        <a:accent4>
          <a:srgbClr val="404040"/>
        </a:accent4>
        <a:accent5>
          <a:srgbClr val="EFC2AC"/>
        </a:accent5>
        <a:accent6>
          <a:srgbClr val="D1842F"/>
        </a:accent6>
        <a:hlink>
          <a:srgbClr val="F09E3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D5D16"/>
        </a:lt2>
        <a:accent1>
          <a:srgbClr val="ED5B10"/>
        </a:accent1>
        <a:accent2>
          <a:srgbClr val="F5A526"/>
        </a:accent2>
        <a:accent3>
          <a:srgbClr val="FFFFFF"/>
        </a:accent3>
        <a:accent4>
          <a:srgbClr val="404040"/>
        </a:accent4>
        <a:accent5>
          <a:srgbClr val="F4B5AA"/>
        </a:accent5>
        <a:accent6>
          <a:srgbClr val="DE9521"/>
        </a:accent6>
        <a:hlink>
          <a:srgbClr val="FABD4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B33617"/>
        </a:lt2>
        <a:accent1>
          <a:srgbClr val="DC6900"/>
        </a:accent1>
        <a:accent2>
          <a:srgbClr val="ED9500"/>
        </a:accent2>
        <a:accent3>
          <a:srgbClr val="FFFFFF"/>
        </a:accent3>
        <a:accent4>
          <a:srgbClr val="404040"/>
        </a:accent4>
        <a:accent5>
          <a:srgbClr val="EBB9AA"/>
        </a:accent5>
        <a:accent6>
          <a:srgbClr val="D78700"/>
        </a:accent6>
        <a:hlink>
          <a:srgbClr val="F8BE1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FE3902"/>
        </a:lt2>
        <a:accent1>
          <a:srgbClr val="FF6B03"/>
        </a:accent1>
        <a:accent2>
          <a:srgbClr val="FF8308"/>
        </a:accent2>
        <a:accent3>
          <a:srgbClr val="FFFFFF"/>
        </a:accent3>
        <a:accent4>
          <a:srgbClr val="404040"/>
        </a:accent4>
        <a:accent5>
          <a:srgbClr val="FFBAAA"/>
        </a:accent5>
        <a:accent6>
          <a:srgbClr val="E77606"/>
        </a:accent6>
        <a:hlink>
          <a:srgbClr val="FFA90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C75F06"/>
        </a:lt2>
        <a:accent1>
          <a:srgbClr val="E07D06"/>
        </a:accent1>
        <a:accent2>
          <a:srgbClr val="E5930D"/>
        </a:accent2>
        <a:accent3>
          <a:srgbClr val="FFFFFF"/>
        </a:accent3>
        <a:accent4>
          <a:srgbClr val="404040"/>
        </a:accent4>
        <a:accent5>
          <a:srgbClr val="EDBFAA"/>
        </a:accent5>
        <a:accent6>
          <a:srgbClr val="CF850B"/>
        </a:accent6>
        <a:hlink>
          <a:srgbClr val="F99F1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FAB55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DD6705"/>
        </a:lt2>
        <a:accent1>
          <a:srgbClr val="EB8B09"/>
        </a:accent1>
        <a:accent2>
          <a:srgbClr val="F7B635"/>
        </a:accent2>
        <a:accent3>
          <a:srgbClr val="FFFFFF"/>
        </a:accent3>
        <a:accent4>
          <a:srgbClr val="404040"/>
        </a:accent4>
        <a:accent5>
          <a:srgbClr val="F3C4AA"/>
        </a:accent5>
        <a:accent6>
          <a:srgbClr val="E0A52F"/>
        </a:accent6>
        <a:hlink>
          <a:srgbClr val="FFC72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DE5204"/>
        </a:lt2>
        <a:accent1>
          <a:srgbClr val="ED5F07"/>
        </a:accent1>
        <a:accent2>
          <a:srgbClr val="FA9B32"/>
        </a:accent2>
        <a:accent3>
          <a:srgbClr val="FFFFFF"/>
        </a:accent3>
        <a:accent4>
          <a:srgbClr val="404040"/>
        </a:accent4>
        <a:accent5>
          <a:srgbClr val="F4B6AA"/>
        </a:accent5>
        <a:accent6>
          <a:srgbClr val="E38C2C"/>
        </a:accent6>
        <a:hlink>
          <a:srgbClr val="FFA82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DE5204"/>
        </a:lt2>
        <a:accent1>
          <a:srgbClr val="ED5F07"/>
        </a:accent1>
        <a:accent2>
          <a:srgbClr val="FA7E32"/>
        </a:accent2>
        <a:accent3>
          <a:srgbClr val="FFFFFF"/>
        </a:accent3>
        <a:accent4>
          <a:srgbClr val="404040"/>
        </a:accent4>
        <a:accent5>
          <a:srgbClr val="F4B6AA"/>
        </a:accent5>
        <a:accent6>
          <a:srgbClr val="E3722C"/>
        </a:accent6>
        <a:hlink>
          <a:srgbClr val="FC852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DE5204"/>
        </a:lt2>
        <a:accent1>
          <a:srgbClr val="ED5F07"/>
        </a:accent1>
        <a:accent2>
          <a:srgbClr val="FA7E32"/>
        </a:accent2>
        <a:accent3>
          <a:srgbClr val="FFFFFF"/>
        </a:accent3>
        <a:accent4>
          <a:srgbClr val="404040"/>
        </a:accent4>
        <a:accent5>
          <a:srgbClr val="F4B6AA"/>
        </a:accent5>
        <a:accent6>
          <a:srgbClr val="E3722C"/>
        </a:accent6>
        <a:hlink>
          <a:srgbClr val="FC672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DE5204"/>
        </a:lt2>
        <a:accent1>
          <a:srgbClr val="ED5F07"/>
        </a:accent1>
        <a:accent2>
          <a:srgbClr val="FA7E32"/>
        </a:accent2>
        <a:accent3>
          <a:srgbClr val="FFFFFF"/>
        </a:accent3>
        <a:accent4>
          <a:srgbClr val="404040"/>
        </a:accent4>
        <a:accent5>
          <a:srgbClr val="F4B6AA"/>
        </a:accent5>
        <a:accent6>
          <a:srgbClr val="E3722C"/>
        </a:accent6>
        <a:hlink>
          <a:srgbClr val="C4C4C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Template>
  <TotalTime>367</TotalTime>
  <Words>1034</Words>
  <Application>Microsoft Office PowerPoint</Application>
  <PresentationFormat>On-screen Show (4:3)</PresentationFormat>
  <Paragraphs>165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powerpoint-template</vt:lpstr>
      <vt:lpstr>Persentasi Hasil Tugas Akhir Rancang Bangun Mesin Bajak Sawah  ( Perawatan dan Perbaikan )</vt:lpstr>
      <vt:lpstr>Rancang Bangun Mesin Bajak Sawah ( Perawatan dan Perbaikan )</vt:lpstr>
      <vt:lpstr>Latar belakang </vt:lpstr>
      <vt:lpstr>Tujuan dan manfaat rancang bangun mesin bajak sawah</vt:lpstr>
      <vt:lpstr>Prinsip kerja mesin bajak sawah</vt:lpstr>
      <vt:lpstr>Macam-macam  bajak sawah</vt:lpstr>
      <vt:lpstr>Slide 7</vt:lpstr>
      <vt:lpstr>Slide 8</vt:lpstr>
      <vt:lpstr>Slide 9</vt:lpstr>
      <vt:lpstr>Bagian-Bagian Utama dari Mesin Bajak Sawah</vt:lpstr>
      <vt:lpstr>Komponen mesin bajak sawah</vt:lpstr>
      <vt:lpstr>PERAWATAN DAN PERBAIKAN </vt:lpstr>
      <vt:lpstr>Tujuan Perawatan dan Perbaikan </vt:lpstr>
      <vt:lpstr>Macam-macam Perawatan </vt:lpstr>
      <vt:lpstr>Slide 15</vt:lpstr>
      <vt:lpstr>Diagram siklus perawatan</vt:lpstr>
      <vt:lpstr>Slide 17</vt:lpstr>
      <vt:lpstr>Slide 18</vt:lpstr>
      <vt:lpstr>Tabel perawatan dan perbaikan</vt:lpstr>
      <vt:lpstr>kesimpulan</vt:lpstr>
      <vt:lps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Persentasi hasil tugas akhir rancang bangun mesin bajak sawah</dc:title>
  <dc:creator>Windows 7</dc:creator>
  <cp:lastModifiedBy>Windows 7</cp:lastModifiedBy>
  <cp:revision>38</cp:revision>
  <dcterms:created xsi:type="dcterms:W3CDTF">2014-07-09T06:14:06Z</dcterms:created>
  <dcterms:modified xsi:type="dcterms:W3CDTF">2014-08-20T11:34:37Z</dcterms:modified>
</cp:coreProperties>
</file>