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5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259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2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44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230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747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78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095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38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365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850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871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90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0F4B2A-B38A-43AA-B089-3A52B7FC05E0}" type="datetimeFigureOut">
              <a:rPr lang="id-ID" smtClean="0"/>
              <a:t>02/08/2016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6F09DC-5715-4F61-BC15-DE30E8652F9C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Windows7\Downloads\sending-email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9"/>
            <a:ext cx="9144000" cy="70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13054" r="10862" b="47084"/>
          <a:stretch/>
        </p:blipFill>
        <p:spPr bwMode="auto">
          <a:xfrm>
            <a:off x="1115616" y="1750216"/>
            <a:ext cx="2350008" cy="18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285" y="556317"/>
            <a:ext cx="6581571" cy="1470025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RANCANG BANGUN </a:t>
            </a:r>
            <a:r>
              <a:rPr lang="id-ID" sz="3200" b="1" i="1" dirty="0" smtClean="0"/>
              <a:t>PROGRESSIVE TOOL</a:t>
            </a:r>
            <a:r>
              <a:rPr lang="id-ID" sz="3200" b="1" dirty="0" smtClean="0"/>
              <a:t> PLAT KLEM U TIANG PIPA ANTENA 1 INCI</a:t>
            </a:r>
            <a:br>
              <a:rPr lang="id-ID" sz="3200" b="1" dirty="0" smtClean="0"/>
            </a:br>
            <a:r>
              <a:rPr lang="id-ID" sz="2400" b="1" dirty="0" smtClean="0"/>
              <a:t>(Proses Pembuatan)</a:t>
            </a:r>
            <a:endParaRPr lang="id-ID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199" y="2492895"/>
            <a:ext cx="6400800" cy="2160239"/>
          </a:xfrm>
        </p:spPr>
        <p:txBody>
          <a:bodyPr>
            <a:normAutofit fontScale="62500" lnSpcReduction="2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ERWIN 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0613 3020 0106</a:t>
            </a:r>
          </a:p>
          <a:p>
            <a:endParaRPr lang="id-ID" b="1" dirty="0" smtClean="0">
              <a:solidFill>
                <a:schemeClr val="tx1"/>
              </a:solidFill>
            </a:endParaRPr>
          </a:p>
          <a:p>
            <a:endParaRPr lang="id-ID" b="1" dirty="0" smtClean="0">
              <a:solidFill>
                <a:schemeClr val="tx1"/>
              </a:solidFill>
            </a:endParaRPr>
          </a:p>
          <a:p>
            <a:r>
              <a:rPr lang="id-ID" b="1" dirty="0" smtClean="0">
                <a:solidFill>
                  <a:schemeClr val="tx1"/>
                </a:solidFill>
              </a:rPr>
              <a:t>Pembimbing 1,			Pembimbing 2,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   H. Firdaus, S.T., M.T		   Dwi Arnoldi, S.T., M.T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indows7\Downloads\n70147401968_1891040_9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3" y="556317"/>
            <a:ext cx="1220366" cy="12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7\Downloads\d24c69c93317cb12ec042620affb67f3_400x4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6317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144" y="4653135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Program Studi Diploma 3</a:t>
            </a:r>
          </a:p>
          <a:p>
            <a:pPr algn="ctr"/>
            <a:r>
              <a:rPr lang="id-ID" sz="2800" b="1" dirty="0" smtClean="0"/>
              <a:t>JURUSAN TEKNIK MESIN Prodi PRODUKSI</a:t>
            </a:r>
          </a:p>
          <a:p>
            <a:pPr algn="ctr"/>
            <a:r>
              <a:rPr lang="id-ID" sz="2800" b="1" dirty="0" smtClean="0"/>
              <a:t>POLITEKNIK NEGERI SRIWIJAYA</a:t>
            </a:r>
          </a:p>
          <a:p>
            <a:pPr algn="ctr"/>
            <a:r>
              <a:rPr lang="id-ID" sz="2800" b="1" dirty="0" smtClean="0"/>
              <a:t>2016</a:t>
            </a:r>
            <a:endParaRPr lang="id-ID" sz="2800" b="1" dirty="0"/>
          </a:p>
        </p:txBody>
      </p:sp>
      <p:sp>
        <p:nvSpPr>
          <p:cNvPr id="5" name="AutoShape 6" descr="http://www.pptbackgroundstemplates.com/backgrounds/sending-email-ppt-background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8" descr="Image result for BACKGROUND PPT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701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dows7\Downloads\80760c01d25acd1a4c4c90accf0c3b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07904" y="692696"/>
            <a:ext cx="5256584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 2"/>
          <p:cNvSpPr/>
          <p:nvPr/>
        </p:nvSpPr>
        <p:spPr>
          <a:xfrm>
            <a:off x="251520" y="695605"/>
            <a:ext cx="813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PROSES PEMBUATAN</a:t>
            </a:r>
          </a:p>
          <a:p>
            <a:pPr algn="ctr"/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</a:t>
            </a:r>
          </a:p>
          <a:p>
            <a:pPr algn="ctr"/>
            <a:r>
              <a:rPr lang="id-I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WAKTU PERMESINAN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92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Windows7\Downloads\6a0147e29f047c970b01b7c86d2a0a970b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38"/>
            <a:ext cx="9130188" cy="67886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" name="Oval 1"/>
          <p:cNvSpPr/>
          <p:nvPr/>
        </p:nvSpPr>
        <p:spPr>
          <a:xfrm>
            <a:off x="3419872" y="2492896"/>
            <a:ext cx="223224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PROSES PEMBUATAN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84168" y="2492896"/>
            <a:ext cx="2592288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ALAT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620688"/>
            <a:ext cx="2232248" cy="15121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BAHAN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9872" y="4365104"/>
            <a:ext cx="2232248" cy="15121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KOMPONEN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28" y="2492896"/>
            <a:ext cx="2520280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PERHITUNGAN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008113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Putaran Mesin</a:t>
            </a:r>
          </a:p>
          <a:p>
            <a:pPr marL="342900" indent="-342900">
              <a:buAutoNum type="arabicPeriod"/>
            </a:pPr>
            <a:r>
              <a:rPr lang="id-ID" dirty="0" smtClean="0"/>
              <a:t>Tm Milling</a:t>
            </a:r>
          </a:p>
          <a:p>
            <a:pPr marL="342900" indent="-342900">
              <a:buAutoNum type="arabicPeriod"/>
            </a:pPr>
            <a:r>
              <a:rPr lang="id-ID" dirty="0" smtClean="0"/>
              <a:t>Tm Turning</a:t>
            </a:r>
          </a:p>
          <a:p>
            <a:pPr marL="342900" indent="-342900">
              <a:buAutoNum type="arabicPeriod"/>
            </a:pPr>
            <a:r>
              <a:rPr lang="id-ID" dirty="0" smtClean="0"/>
              <a:t>Tm Drilling</a:t>
            </a:r>
          </a:p>
          <a:p>
            <a:pPr marL="342900" indent="-342900">
              <a:buAutoNum type="arabicPeriod"/>
            </a:pPr>
            <a:r>
              <a:rPr lang="id-ID" dirty="0" smtClean="0"/>
              <a:t>Tm Grinding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88121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Pelat Atas, Pelat Bawah, Punch, Pelat penetrasi, Punch Holder, Pelat stripper, Dies.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90304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dirty="0" smtClean="0"/>
              <a:t>ST42</a:t>
            </a:r>
          </a:p>
          <a:p>
            <a:pPr marL="342900" indent="-342900">
              <a:buAutoNum type="arabicPeriod"/>
            </a:pPr>
            <a:r>
              <a:rPr lang="id-ID" dirty="0" smtClean="0"/>
              <a:t>Baja Per</a:t>
            </a:r>
          </a:p>
          <a:p>
            <a:pPr marL="342900" indent="-342900">
              <a:buAutoNum type="arabicPeriod"/>
            </a:pPr>
            <a:r>
              <a:rPr lang="id-ID" dirty="0" smtClean="0"/>
              <a:t>ST 60</a:t>
            </a:r>
          </a:p>
        </p:txBody>
      </p:sp>
      <p:sp>
        <p:nvSpPr>
          <p:cNvPr id="10" name="AutoShape 2" descr="http://gregsblog.typepad.com/.a/6a0147e29f047c970b01b7c86d2a0a970b-800w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30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dows7\Downloads\sending-email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489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RUMUS YANG DIGUNAKAN UNTUK MENGHITUNG WAKTU PERMESINAN</a:t>
            </a:r>
            <a:endParaRPr lang="id-ID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PUTARAN MESIN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7544" y="1700808"/>
                <a:ext cx="1800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i="1"/>
                      <m:t> </m:t>
                    </m:r>
                    <m:r>
                      <a:rPr lang="id-ID" sz="2400" i="1"/>
                      <m:t>𝑛</m:t>
                    </m:r>
                    <m:r>
                      <a:rPr lang="id-ID" sz="2400" i="1"/>
                      <m:t>=</m:t>
                    </m:r>
                    <m:f>
                      <m:fPr>
                        <m:ctrlPr>
                          <a:rPr lang="id-ID" sz="2400" i="1"/>
                        </m:ctrlPr>
                      </m:fPr>
                      <m:num>
                        <m:r>
                          <a:rPr lang="id-ID" sz="2400" i="1"/>
                          <m:t>1000 . </m:t>
                        </m:r>
                        <m:r>
                          <a:rPr lang="id-ID" sz="2400" i="1"/>
                          <m:t>𝑉𝑐</m:t>
                        </m:r>
                      </m:num>
                      <m:den>
                        <m:r>
                          <a:rPr lang="id-ID" sz="2400" i="1"/>
                          <m:t>𝜋</m:t>
                        </m:r>
                        <m:r>
                          <a:rPr lang="id-ID" sz="2400" i="1"/>
                          <m:t> . </m:t>
                        </m:r>
                        <m:r>
                          <a:rPr lang="id-ID" sz="2400" i="1"/>
                          <m:t>𝑑</m:t>
                        </m:r>
                      </m:den>
                    </m:f>
                  </m:oMath>
                </a14:m>
                <a:r>
                  <a:rPr lang="id-ID" dirty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00808"/>
                <a:ext cx="1800200" cy="6258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Tm Milling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1560" y="3212976"/>
                <a:ext cx="2952328" cy="1846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id-ID" dirty="0" smtClean="0"/>
                  <a:t>Pemakanan Kasar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𝐿</m:t>
                        </m:r>
                      </m:num>
                      <m:den>
                        <m:r>
                          <a:rPr lang="id-ID" i="1"/>
                          <m:t>𝑆</m:t>
                        </m:r>
                      </m:den>
                    </m:f>
                  </m:oMath>
                </a14:m>
                <a:r>
                  <a:rPr lang="id-ID" dirty="0"/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  <m:r>
                          <a:rPr lang="id-ID" i="1"/>
                          <m:t>+ </m:t>
                        </m:r>
                        <m:f>
                          <m:fPr>
                            <m:ctrlPr>
                              <a:rPr lang="id-ID" i="1"/>
                            </m:ctrlPr>
                          </m:fPr>
                          <m:num>
                            <m:r>
                              <a:rPr lang="id-ID" i="1"/>
                              <m:t>𝑑</m:t>
                            </m:r>
                          </m:num>
                          <m:den>
                            <m:r>
                              <a:rPr lang="id-ID" i="1"/>
                              <m:t>2</m:t>
                            </m:r>
                          </m:den>
                        </m:f>
                        <m:r>
                          <a:rPr lang="id-ID" i="1"/>
                          <m:t>+2</m:t>
                        </m:r>
                      </m:num>
                      <m:den>
                        <m:r>
                          <a:rPr lang="id-ID" i="1"/>
                          <m:t>𝑛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𝑠𝑟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𝑧</m:t>
                        </m:r>
                      </m:den>
                    </m:f>
                  </m:oMath>
                </a14:m>
                <a:endParaRPr lang="id-ID" dirty="0" smtClean="0"/>
              </a:p>
              <a:p>
                <a:endParaRPr lang="id-ID" dirty="0"/>
              </a:p>
              <a:p>
                <a:r>
                  <a:rPr lang="id-ID" dirty="0" smtClean="0"/>
                  <a:t>b. Pemakanan Halus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𝐿</m:t>
                        </m:r>
                      </m:num>
                      <m:den>
                        <m:r>
                          <a:rPr lang="id-ID" i="1"/>
                          <m:t>𝑆</m:t>
                        </m:r>
                      </m:den>
                    </m:f>
                  </m:oMath>
                </a14:m>
                <a:r>
                  <a:rPr lang="id-ID" dirty="0"/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  <m:r>
                          <a:rPr lang="id-ID" i="1"/>
                          <m:t>+ </m:t>
                        </m:r>
                        <m:r>
                          <a:rPr lang="id-ID" i="1"/>
                          <m:t>𝑑</m:t>
                        </m:r>
                        <m:r>
                          <a:rPr lang="id-ID" i="1"/>
                          <m:t>+4</m:t>
                        </m:r>
                      </m:num>
                      <m:den>
                        <m:r>
                          <a:rPr lang="id-ID" i="1"/>
                          <m:t>𝑛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𝑠𝑟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𝑧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2952328" cy="1846916"/>
              </a:xfrm>
              <a:prstGeom prst="rect">
                <a:avLst/>
              </a:prstGeom>
              <a:blipFill rotWithShape="1">
                <a:blip r:embed="rId4"/>
                <a:stretch>
                  <a:fillRect l="-1649" t="-1650" b="-132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851920" y="1340768"/>
            <a:ext cx="0" cy="3719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39952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Tm Turning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139952" y="1700808"/>
                <a:ext cx="3024336" cy="169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id-ID" dirty="0" smtClean="0"/>
                  <a:t>Pemakanan Muka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𝑟</m:t>
                        </m:r>
                      </m:num>
                      <m:den>
                        <m:r>
                          <a:rPr lang="id-ID" i="1"/>
                          <m:t>𝑆𝑟</m:t>
                        </m:r>
                        <m:r>
                          <a:rPr lang="id-ID" i="1"/>
                          <m:t>. </m:t>
                        </m:r>
                        <m:r>
                          <a:rPr lang="id-ID" i="1"/>
                          <m:t>𝑛</m:t>
                        </m:r>
                      </m:den>
                    </m:f>
                  </m:oMath>
                </a14:m>
                <a:endParaRPr lang="id-ID" dirty="0" smtClean="0"/>
              </a:p>
              <a:p>
                <a:endParaRPr lang="id-ID" dirty="0"/>
              </a:p>
              <a:p>
                <a:r>
                  <a:rPr lang="id-ID" dirty="0" smtClean="0"/>
                  <a:t>b. Pemakanan Memanjang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</m:num>
                      <m:den>
                        <m:r>
                          <a:rPr lang="id-ID" i="1"/>
                          <m:t>𝑆𝑟</m:t>
                        </m:r>
                        <m:r>
                          <a:rPr lang="id-ID" i="1"/>
                          <m:t>. </m:t>
                        </m:r>
                        <m:r>
                          <a:rPr lang="id-ID" i="1"/>
                          <m:t>𝑛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00808"/>
                <a:ext cx="3024336" cy="1694182"/>
              </a:xfrm>
              <a:prstGeom prst="rect">
                <a:avLst/>
              </a:prstGeom>
              <a:blipFill rotWithShape="1">
                <a:blip r:embed="rId5"/>
                <a:stretch>
                  <a:fillRect l="-1613" t="-1799" b="-14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1560" y="2547899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39952" y="3573016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952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Tm Drilling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139952" y="4244710"/>
                <a:ext cx="3744416" cy="496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𝐿</m:t>
                        </m:r>
                      </m:num>
                      <m:den>
                        <m:r>
                          <a:rPr lang="id-ID" i="1"/>
                          <m:t>𝑆𝑟</m:t>
                        </m:r>
                        <m:r>
                          <a:rPr lang="id-ID" i="1"/>
                          <m:t>.</m:t>
                        </m:r>
                        <m:r>
                          <a:rPr lang="id-ID" i="1"/>
                          <m:t>𝑛</m:t>
                        </m:r>
                      </m:den>
                    </m:f>
                  </m:oMath>
                </a14:m>
                <a:r>
                  <a:rPr lang="id-ID" dirty="0"/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  <m:r>
                          <a:rPr lang="id-ID" i="1"/>
                          <m:t>+ 0,3 . </m:t>
                        </m:r>
                        <m:r>
                          <a:rPr lang="id-ID" i="1"/>
                          <m:t>𝑑</m:t>
                        </m:r>
                      </m:num>
                      <m:den>
                        <m:r>
                          <a:rPr lang="id-ID" i="1"/>
                          <m:t>𝑠𝑟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𝑛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244710"/>
                <a:ext cx="3744416" cy="496546"/>
              </a:xfrm>
              <a:prstGeom prst="rect">
                <a:avLst/>
              </a:prstGeom>
              <a:blipFill rotWithShape="1">
                <a:blip r:embed="rId6"/>
                <a:stretch>
                  <a:fillRect l="-1303" b="-73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139952" y="5059892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51479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Tm Grinding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23528" y="5517232"/>
                <a:ext cx="2808312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id-ID" dirty="0" smtClean="0"/>
                  <a:t>Cylindrical Grinding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𝑥</m:t>
                        </m:r>
                      </m:num>
                      <m:den>
                        <m:r>
                          <a:rPr lang="id-ID" i="1"/>
                          <m:t>𝑛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𝑠</m:t>
                        </m:r>
                      </m:den>
                    </m:f>
                  </m:oMath>
                </a14:m>
                <a:endParaRPr lang="id-ID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17232"/>
                <a:ext cx="2808312" cy="773545"/>
              </a:xfrm>
              <a:prstGeom prst="rect">
                <a:avLst/>
              </a:prstGeom>
              <a:blipFill rotWithShape="1">
                <a:blip r:embed="rId7"/>
                <a:stretch>
                  <a:fillRect l="-1735" t="-3937" b="-47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898456" y="5517232"/>
                <a:ext cx="2825672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 smtClean="0"/>
                  <a:t>b. Surface Grinding</a:t>
                </a:r>
              </a:p>
              <a:p>
                <a:r>
                  <a:rPr lang="id-ID" dirty="0"/>
                  <a:t>T</a:t>
                </a:r>
                <a:r>
                  <a:rPr lang="id-ID" baseline="-25000" dirty="0"/>
                  <a:t>m</a:t>
                </a:r>
                <a:r>
                  <a:rPr lang="id-ID" dirty="0"/>
                  <a:t>	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id-ID" i="1"/>
                          <m:t>𝑙</m:t>
                        </m:r>
                        <m:r>
                          <a:rPr lang="id-ID" i="1"/>
                          <m:t> . </m:t>
                        </m:r>
                        <m:r>
                          <a:rPr lang="id-ID" i="1"/>
                          <m:t>𝑏</m:t>
                        </m:r>
                        <m:r>
                          <a:rPr lang="id-ID" i="1"/>
                          <m:t> .  </m:t>
                        </m:r>
                        <m:r>
                          <a:rPr lang="id-ID" i="1"/>
                          <m:t>𝑥</m:t>
                        </m:r>
                      </m:num>
                      <m:den>
                        <m:r>
                          <a:rPr lang="id-ID" i="1"/>
                          <m:t>𝑣</m:t>
                        </m:r>
                        <m:r>
                          <a:rPr lang="id-ID" i="1"/>
                          <m:t> . 1000 .  </m:t>
                        </m:r>
                        <m:r>
                          <a:rPr lang="id-ID" i="1"/>
                          <m:t>𝑠</m:t>
                        </m:r>
                      </m:den>
                    </m:f>
                  </m:oMath>
                </a14:m>
                <a:r>
                  <a:rPr lang="id-ID" dirty="0"/>
                  <a:t> 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56" y="5517232"/>
                <a:ext cx="2825672" cy="773545"/>
              </a:xfrm>
              <a:prstGeom prst="rect">
                <a:avLst/>
              </a:prstGeom>
              <a:blipFill rotWithShape="1">
                <a:blip r:embed="rId8"/>
                <a:stretch>
                  <a:fillRect l="-1724" t="-3937" b="-47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61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KOMPONEN YANG DIBUAT</a:t>
            </a:r>
            <a:endParaRPr lang="id-ID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0208" r="22694" b="16533"/>
          <a:stretch/>
        </p:blipFill>
        <p:spPr bwMode="auto">
          <a:xfrm>
            <a:off x="611559" y="1499346"/>
            <a:ext cx="3418861" cy="293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0" t="28730" r="21209" b="20665"/>
          <a:stretch/>
        </p:blipFill>
        <p:spPr bwMode="auto">
          <a:xfrm>
            <a:off x="4596771" y="1873044"/>
            <a:ext cx="3983017" cy="257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874" y="463103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PELAT ATAS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32194" y="4631033"/>
            <a:ext cx="169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PELAT BAWAH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030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23332" r="14964" b="16459"/>
          <a:stretch/>
        </p:blipFill>
        <p:spPr bwMode="auto">
          <a:xfrm>
            <a:off x="520499" y="3140968"/>
            <a:ext cx="38807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21269" r="13047" b="14214"/>
          <a:stretch/>
        </p:blipFill>
        <p:spPr bwMode="auto">
          <a:xfrm>
            <a:off x="669865" y="188640"/>
            <a:ext cx="3731342" cy="235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21471" r="13048" b="14617"/>
          <a:stretch/>
        </p:blipFill>
        <p:spPr bwMode="auto">
          <a:xfrm>
            <a:off x="4827107" y="214211"/>
            <a:ext cx="3705333" cy="23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t="28932" r="22342" b="16028"/>
          <a:stretch/>
        </p:blipFill>
        <p:spPr bwMode="auto">
          <a:xfrm>
            <a:off x="4841524" y="3356992"/>
            <a:ext cx="4030199" cy="252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9383" y="254849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PELAT PENETRASI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68491" y="25484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PUNCH HOLDER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837" y="5886289"/>
            <a:ext cx="262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PELAT STRIPPER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12507" y="58956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Sub DIES BAWAH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3543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7" t="32500" r="23280" b="26210"/>
          <a:stretch/>
        </p:blipFill>
        <p:spPr bwMode="auto">
          <a:xfrm>
            <a:off x="1762851" y="2172920"/>
            <a:ext cx="298505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2" t="28932" r="23929" b="23891"/>
          <a:stretch/>
        </p:blipFill>
        <p:spPr bwMode="auto">
          <a:xfrm>
            <a:off x="3338114" y="332656"/>
            <a:ext cx="2819573" cy="21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27924" r="21322" b="17641"/>
          <a:stretch/>
        </p:blipFill>
        <p:spPr bwMode="auto">
          <a:xfrm>
            <a:off x="296618" y="3861048"/>
            <a:ext cx="2958758" cy="211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1926" y="41012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Sub dies potong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27605" y="25043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Sub dies kiri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8429" y="59800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Sub dies kanan</a:t>
            </a:r>
            <a:endParaRPr lang="id-ID" b="1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t="27501" r="21406" b="18251"/>
          <a:stretch/>
        </p:blipFill>
        <p:spPr bwMode="auto">
          <a:xfrm>
            <a:off x="4873757" y="3246249"/>
            <a:ext cx="4270243" cy="29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7687" y="61647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DIES ASSEMBLING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2437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042" r="36047" b="20417"/>
          <a:stretch/>
        </p:blipFill>
        <p:spPr bwMode="auto">
          <a:xfrm>
            <a:off x="539552" y="476672"/>
            <a:ext cx="1815466" cy="42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8" t="30141" r="55441" b="26713"/>
          <a:stretch/>
        </p:blipFill>
        <p:spPr bwMode="auto">
          <a:xfrm>
            <a:off x="2915816" y="569768"/>
            <a:ext cx="1008112" cy="423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30544" r="41951" b="25303"/>
          <a:stretch/>
        </p:blipFill>
        <p:spPr bwMode="auto">
          <a:xfrm>
            <a:off x="4675239" y="764704"/>
            <a:ext cx="943896" cy="32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8" t="33972" r="40251" b="17036"/>
          <a:stretch/>
        </p:blipFill>
        <p:spPr bwMode="auto">
          <a:xfrm>
            <a:off x="6430295" y="892898"/>
            <a:ext cx="575187" cy="358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20868" r="37928" b="14213"/>
          <a:stretch/>
        </p:blipFill>
        <p:spPr bwMode="auto">
          <a:xfrm>
            <a:off x="7668344" y="904866"/>
            <a:ext cx="897714" cy="42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5218" y="4960659"/>
            <a:ext cx="10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Punch Notcing 1,3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9812" y="5015021"/>
            <a:ext cx="10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Punch Notcing 4,5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4406" y="5025707"/>
            <a:ext cx="1044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Punch Notcing R10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1942" y="5153520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Punch Parting</a:t>
            </a:r>
            <a:endParaRPr lang="id-ID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95830" y="5119897"/>
            <a:ext cx="118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Punch Pierching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24321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35554"/>
              </p:ext>
            </p:extLst>
          </p:nvPr>
        </p:nvGraphicFramePr>
        <p:xfrm>
          <a:off x="179513" y="836713"/>
          <a:ext cx="8568950" cy="5735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5"/>
                <a:gridCol w="2574305"/>
                <a:gridCol w="663407"/>
                <a:gridCol w="954727"/>
                <a:gridCol w="814060"/>
                <a:gridCol w="939300"/>
                <a:gridCol w="939300"/>
                <a:gridCol w="1179796"/>
              </a:tblGrid>
              <a:tr h="21014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No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Komponen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Waktu Permesinan (menit)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Total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21014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Setting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Operasi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198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Milling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Bubut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Bor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Gerinda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1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Punch Notching di 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20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4,3754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0,3593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24,7347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2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Punch Pierching dia 9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2,561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0,235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22,796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21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3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Pelat Atas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0,5023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3,747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24,2493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21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4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Pelat Penetrasi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0,391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0,62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21,011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210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5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Pelat Bawah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0,502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2,274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-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22,776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6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Insert Potong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1,20246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0,559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0,0624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21,82386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7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Insert kanan dan kiri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0,881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0,426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21,307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</a:rPr>
                        <a:t>8</a:t>
                      </a:r>
                      <a:endParaRPr lang="id-ID" sz="16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Punch Notching 5 dan 6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0,3686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0,048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20,4166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9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Punch Notching 1 dan 4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0,874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0,048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20,922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10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Punch Parting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0,28087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 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0,048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20,32887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11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Punch Holder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0,26918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0,399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20,66818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12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Pelat Striper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20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0,30242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0,7918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-</a:t>
                      </a:r>
                      <a:endParaRPr lang="id-ID" sz="140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21,09422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ctr"/>
                </a:tc>
              </a:tr>
              <a:tr h="40198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Jumlah</a:t>
                      </a:r>
                      <a:endParaRPr lang="id-ID" sz="16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262,12773</a:t>
                      </a:r>
                      <a:endParaRPr lang="id-ID" sz="1400" dirty="0">
                        <a:effectLst/>
                        <a:latin typeface="Times New Roman"/>
                        <a:ea typeface="Times New Roman"/>
                        <a:cs typeface="Tunga"/>
                      </a:endParaRPr>
                    </a:p>
                  </a:txBody>
                  <a:tcPr marL="54661" marR="54661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900" y="14951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Waktu Permesinan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45263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3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7\Downloads\cute-blue-backgrounds-for-powerpoint-little-cute-students-free-ppt-backgrounds-for-your-powerpoint-awe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63888" y="2836211"/>
            <a:ext cx="2016224" cy="188893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PRESS TOOL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(defenisi)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1880" y="1203229"/>
            <a:ext cx="2160240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KLASIFIKASI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91880" y="4837759"/>
            <a:ext cx="2160240" cy="5760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KOMPONEN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89903" y="3443105"/>
            <a:ext cx="2686551" cy="7965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JENIS PENGERJAAN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872" y="3382389"/>
            <a:ext cx="2686551" cy="79657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</a:rPr>
              <a:t>DASAR PERHITUNGAN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81673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b="1" i="1" dirty="0" smtClean="0"/>
              <a:t>Simple Tool</a:t>
            </a:r>
          </a:p>
          <a:p>
            <a:pPr marL="342900" indent="-342900">
              <a:buAutoNum type="arabicPeriod"/>
            </a:pPr>
            <a:r>
              <a:rPr lang="id-ID" b="1" i="1" dirty="0" smtClean="0"/>
              <a:t>Compound Tool</a:t>
            </a:r>
          </a:p>
          <a:p>
            <a:pPr marL="342900" indent="-342900">
              <a:buAutoNum type="arabicPeriod"/>
            </a:pPr>
            <a:r>
              <a:rPr lang="id-ID" b="1" i="1" dirty="0" smtClean="0"/>
              <a:t>Progressive Tool</a:t>
            </a:r>
            <a:endParaRPr lang="id-ID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89903" y="4259661"/>
            <a:ext cx="2686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id-ID" b="1" dirty="0" smtClean="0"/>
              <a:t>Proses Pemotongan</a:t>
            </a:r>
          </a:p>
          <a:p>
            <a:r>
              <a:rPr lang="id-ID" dirty="0" smtClean="0"/>
              <a:t>(</a:t>
            </a:r>
            <a:r>
              <a:rPr lang="id-ID" i="1" dirty="0" smtClean="0"/>
              <a:t>Pierching, Notching, Blanking, Parting,Shaving, Triming</a:t>
            </a:r>
            <a:r>
              <a:rPr lang="id-ID" dirty="0" smtClean="0"/>
              <a:t>)</a:t>
            </a:r>
          </a:p>
          <a:p>
            <a:endParaRPr lang="id-ID" dirty="0"/>
          </a:p>
          <a:p>
            <a:r>
              <a:rPr lang="id-ID" b="1" dirty="0" smtClean="0"/>
              <a:t>b. Proses Pembentukan</a:t>
            </a:r>
          </a:p>
          <a:p>
            <a:r>
              <a:rPr lang="id-ID" dirty="0" smtClean="0"/>
              <a:t>(</a:t>
            </a:r>
            <a:r>
              <a:rPr lang="id-ID" i="1" dirty="0" smtClean="0"/>
              <a:t>Bending, Deep Drawing, Curling, Flanging</a:t>
            </a:r>
            <a:r>
              <a:rPr lang="id-ID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6225" y="5429338"/>
            <a:ext cx="3769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i="1" dirty="0" smtClean="0"/>
              <a:t>Shank</a:t>
            </a:r>
            <a:r>
              <a:rPr lang="id-ID" dirty="0" smtClean="0"/>
              <a:t>, Pelat Atas, Pelat Bawah, Pelat Penetrasi, </a:t>
            </a:r>
            <a:r>
              <a:rPr lang="id-ID" i="1" dirty="0" smtClean="0"/>
              <a:t>Punch Holder,</a:t>
            </a:r>
            <a:r>
              <a:rPr lang="id-ID" dirty="0" smtClean="0"/>
              <a:t> Punch, Pillar, Dies, Pelat Stripper, Pegas Stripper,  Baut Pengikat, Pin Penepat, Bush, Baut pengikat.</a:t>
            </a:r>
            <a:endParaRPr lang="id-ID" i="1" dirty="0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62631" y="3443105"/>
            <a:ext cx="31671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825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5" t="12500" r="29267" b="10417"/>
          <a:stretch/>
        </p:blipFill>
        <p:spPr bwMode="auto">
          <a:xfrm>
            <a:off x="1763688" y="605023"/>
            <a:ext cx="615918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8439" y="-27384"/>
            <a:ext cx="730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KOMPONEN PRESS TOOL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165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220072" cy="6858000"/>
          </a:xfrm>
        </p:spPr>
        <p:txBody>
          <a:bodyPr/>
          <a:lstStyle/>
          <a:p>
            <a:pPr marL="0" indent="0">
              <a:buNone/>
            </a:pPr>
            <a:r>
              <a:rPr lang="id-ID" b="1" i="1" dirty="0" smtClean="0"/>
              <a:t>DASAR PERHITUNGAN</a:t>
            </a:r>
          </a:p>
          <a:p>
            <a:pPr marL="0" lvl="0" indent="0">
              <a:buNone/>
            </a:pPr>
            <a:r>
              <a:rPr lang="id-ID" sz="1600" dirty="0" smtClean="0"/>
              <a:t>a. Rumus </a:t>
            </a:r>
            <a:r>
              <a:rPr lang="id-ID" sz="1600" dirty="0"/>
              <a:t>Perhitungan gaya </a:t>
            </a:r>
            <a:r>
              <a:rPr lang="id-ID" sz="1600" dirty="0" smtClean="0"/>
              <a:t>Pemotongan</a:t>
            </a:r>
            <a:endParaRPr lang="id-ID" sz="1600" dirty="0"/>
          </a:p>
          <a:p>
            <a:pPr marL="0" indent="0">
              <a:buNone/>
            </a:pPr>
            <a:r>
              <a:rPr lang="id-ID" sz="1600" dirty="0" smtClean="0"/>
              <a:t>	</a:t>
            </a:r>
            <a:r>
              <a:rPr lang="id-ID" sz="2000" b="1" dirty="0" smtClean="0"/>
              <a:t>Fp= </a:t>
            </a:r>
            <a:r>
              <a:rPr lang="id-ID" sz="2000" b="1" dirty="0"/>
              <a:t>0,8 x U x s x Rm</a:t>
            </a:r>
          </a:p>
          <a:p>
            <a:pPr marL="0" indent="0">
              <a:buNone/>
            </a:pPr>
            <a:r>
              <a:rPr lang="id-ID" sz="1600" dirty="0"/>
              <a:t>Dimana :</a:t>
            </a:r>
          </a:p>
          <a:p>
            <a:pPr marL="0" indent="0">
              <a:buNone/>
            </a:pPr>
            <a:r>
              <a:rPr lang="id-ID" sz="1600" dirty="0" smtClean="0"/>
              <a:t>Fp	= </a:t>
            </a:r>
            <a:r>
              <a:rPr lang="id-ID" sz="1600" dirty="0"/>
              <a:t>Gaya Potong (N)</a:t>
            </a:r>
          </a:p>
          <a:p>
            <a:pPr marL="0" indent="0">
              <a:buNone/>
            </a:pPr>
            <a:r>
              <a:rPr lang="id-ID" sz="1600" dirty="0" smtClean="0"/>
              <a:t>U	= </a:t>
            </a:r>
            <a:r>
              <a:rPr lang="id-ID" sz="1600" dirty="0"/>
              <a:t>Panjang Garis Pemotongan (mm)</a:t>
            </a:r>
          </a:p>
          <a:p>
            <a:pPr marL="0" indent="0">
              <a:buNone/>
            </a:pPr>
            <a:r>
              <a:rPr lang="id-ID" sz="1600" dirty="0"/>
              <a:t>s	= Tebal Benda Kerja (mm)</a:t>
            </a:r>
          </a:p>
          <a:p>
            <a:pPr marL="0" indent="0">
              <a:buNone/>
            </a:pPr>
            <a:r>
              <a:rPr lang="id-ID" sz="1600" dirty="0"/>
              <a:t>Rm </a:t>
            </a:r>
            <a:r>
              <a:rPr lang="id-ID" sz="1600" dirty="0" smtClean="0"/>
              <a:t>	= </a:t>
            </a:r>
            <a:r>
              <a:rPr lang="id-ID" sz="1600" dirty="0"/>
              <a:t>Tegangan Tarik Bahan yang di Potong (N/mm</a:t>
            </a:r>
            <a:r>
              <a:rPr lang="id-ID" sz="1600" baseline="30000" dirty="0"/>
              <a:t>2</a:t>
            </a:r>
            <a:r>
              <a:rPr lang="id-ID" sz="1600" dirty="0" smtClean="0"/>
              <a:t>)</a:t>
            </a:r>
          </a:p>
          <a:p>
            <a:pPr marL="0" indent="0">
              <a:buNone/>
            </a:pPr>
            <a:endParaRPr lang="id-ID" sz="1600" dirty="0"/>
          </a:p>
          <a:p>
            <a:pPr marL="0" lvl="0" indent="0">
              <a:buNone/>
            </a:pPr>
            <a:r>
              <a:rPr lang="id-ID" sz="1600" dirty="0" smtClean="0"/>
              <a:t>b. Rumus </a:t>
            </a:r>
            <a:r>
              <a:rPr lang="id-ID" sz="1600" dirty="0"/>
              <a:t>Perhitungan Gaya </a:t>
            </a:r>
            <a:r>
              <a:rPr lang="id-ID" sz="1600" i="1" dirty="0"/>
              <a:t>Punch</a:t>
            </a:r>
            <a:r>
              <a:rPr lang="id-ID" sz="1600" dirty="0"/>
              <a:t> Bending</a:t>
            </a:r>
          </a:p>
          <a:p>
            <a:pPr marL="0" indent="0">
              <a:buNone/>
            </a:pPr>
            <a:r>
              <a:rPr lang="id-ID" sz="1600" dirty="0" smtClean="0"/>
              <a:t>	</a:t>
            </a:r>
            <a:r>
              <a:rPr lang="id-ID" sz="2000" b="1" dirty="0" smtClean="0"/>
              <a:t>Fb </a:t>
            </a:r>
            <a:r>
              <a:rPr lang="id-ID" sz="2000" b="1" dirty="0"/>
              <a:t>= 0,5 x b x s x </a:t>
            </a:r>
            <a:r>
              <a:rPr lang="id-ID" sz="2000" b="1" dirty="0" smtClean="0"/>
              <a:t>Tm</a:t>
            </a:r>
          </a:p>
          <a:p>
            <a:pPr marL="0" indent="0">
              <a:buNone/>
            </a:pPr>
            <a:r>
              <a:rPr lang="id-ID" sz="1600" dirty="0" smtClean="0"/>
              <a:t>Dimana </a:t>
            </a:r>
            <a:r>
              <a:rPr lang="id-ID" sz="1600" dirty="0"/>
              <a:t>:</a:t>
            </a:r>
          </a:p>
          <a:p>
            <a:pPr marL="0" indent="0">
              <a:buNone/>
            </a:pPr>
            <a:r>
              <a:rPr lang="id-ID" sz="1600" dirty="0" smtClean="0"/>
              <a:t>Fb</a:t>
            </a:r>
            <a:r>
              <a:rPr lang="id-ID" sz="1600" dirty="0"/>
              <a:t>	= Gaya bending (Newton </a:t>
            </a:r>
            <a:r>
              <a:rPr lang="id-ID" sz="1600" dirty="0" smtClean="0"/>
              <a:t>)</a:t>
            </a:r>
          </a:p>
          <a:p>
            <a:pPr marL="0" indent="0">
              <a:buNone/>
            </a:pPr>
            <a:r>
              <a:rPr lang="id-ID" sz="1600" dirty="0" smtClean="0"/>
              <a:t>b</a:t>
            </a:r>
            <a:r>
              <a:rPr lang="id-ID" sz="1600" dirty="0"/>
              <a:t>	= Panjang garis bending (mm)</a:t>
            </a:r>
          </a:p>
          <a:p>
            <a:pPr marL="0" indent="0">
              <a:buNone/>
            </a:pPr>
            <a:r>
              <a:rPr lang="id-ID" sz="1600" dirty="0" smtClean="0"/>
              <a:t>s</a:t>
            </a:r>
            <a:r>
              <a:rPr lang="id-ID" sz="1600" dirty="0"/>
              <a:t>	= Tebal plat (mm)</a:t>
            </a:r>
          </a:p>
          <a:p>
            <a:pPr marL="0" indent="0">
              <a:buNone/>
            </a:pPr>
            <a:r>
              <a:rPr lang="id-ID" sz="1600" dirty="0" smtClean="0"/>
              <a:t>Tm	= </a:t>
            </a:r>
            <a:r>
              <a:rPr lang="id-ID" sz="1600" dirty="0"/>
              <a:t>Tegangan tarik (N/</a:t>
            </a:r>
            <a:r>
              <a:rPr lang="en-US" sz="1600" dirty="0"/>
              <a:t>mm</a:t>
            </a:r>
            <a:r>
              <a:rPr lang="id-ID" sz="1600" dirty="0"/>
              <a:t>2)</a:t>
            </a:r>
          </a:p>
          <a:p>
            <a:pPr marL="0" indent="0">
              <a:buNone/>
            </a:pPr>
            <a:endParaRPr lang="id-ID" sz="1600" dirty="0"/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35833" r="47408" b="43145"/>
          <a:stretch/>
        </p:blipFill>
        <p:spPr bwMode="auto">
          <a:xfrm>
            <a:off x="5412567" y="221070"/>
            <a:ext cx="2712469" cy="19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2135034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600" dirty="0" smtClean="0"/>
              <a:t>d. Perhitungan </a:t>
            </a:r>
            <a:r>
              <a:rPr lang="id-ID" sz="1600" dirty="0"/>
              <a:t>Pegas </a:t>
            </a:r>
            <a:r>
              <a:rPr lang="id-ID" sz="1600" i="1" dirty="0"/>
              <a:t>Stripper.</a:t>
            </a:r>
            <a:endParaRPr lang="id-ID" sz="1600" dirty="0"/>
          </a:p>
          <a:p>
            <a:r>
              <a:rPr lang="id-ID" sz="2000" b="1" dirty="0" smtClean="0"/>
              <a:t>	F</a:t>
            </a:r>
            <a:r>
              <a:rPr lang="id-ID" sz="2000" b="1" baseline="-25000" dirty="0" smtClean="0"/>
              <a:t>pg</a:t>
            </a:r>
            <a:r>
              <a:rPr lang="id-ID" sz="2000" b="1" dirty="0" smtClean="0"/>
              <a:t> </a:t>
            </a:r>
            <a:r>
              <a:rPr lang="id-ID" sz="2000" b="1" dirty="0"/>
              <a:t>= (5 ÷ 20) % . Ft</a:t>
            </a:r>
          </a:p>
          <a:p>
            <a:r>
              <a:rPr lang="id-ID" sz="1600" dirty="0"/>
              <a:t>Dimana:</a:t>
            </a:r>
          </a:p>
          <a:p>
            <a:r>
              <a:rPr lang="id-ID" sz="1600" dirty="0" smtClean="0"/>
              <a:t>F</a:t>
            </a:r>
            <a:r>
              <a:rPr lang="id-ID" sz="1600" baseline="-25000" dirty="0" smtClean="0"/>
              <a:t>pg </a:t>
            </a:r>
            <a:r>
              <a:rPr lang="id-ID" sz="1600" dirty="0" smtClean="0"/>
              <a:t>  </a:t>
            </a:r>
            <a:r>
              <a:rPr lang="id-ID" sz="1600" dirty="0"/>
              <a:t>= Gaya pegas </a:t>
            </a:r>
            <a:r>
              <a:rPr lang="id-ID" sz="1600" i="1" dirty="0"/>
              <a:t>stipper</a:t>
            </a:r>
            <a:r>
              <a:rPr lang="id-ID" sz="1600" dirty="0"/>
              <a:t> (N)</a:t>
            </a:r>
          </a:p>
          <a:p>
            <a:r>
              <a:rPr lang="id-ID" sz="1600" dirty="0" smtClean="0"/>
              <a:t>Ft    </a:t>
            </a:r>
            <a:r>
              <a:rPr lang="id-ID" sz="1600" dirty="0"/>
              <a:t>= Gaya total (N)</a:t>
            </a:r>
          </a:p>
          <a:p>
            <a:endParaRPr lang="id-ID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8" t="42238" r="41612" b="38206"/>
          <a:stretch/>
        </p:blipFill>
        <p:spPr bwMode="auto">
          <a:xfrm>
            <a:off x="5355678" y="3576483"/>
            <a:ext cx="3308080" cy="15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0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788024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d-ID" sz="1600" dirty="0" smtClean="0">
                    <a:latin typeface="+mj-lt"/>
                  </a:rPr>
                  <a:t>Perhitungan clearance antar </a:t>
                </a:r>
                <a:r>
                  <a:rPr lang="id-ID" sz="1600" i="1" dirty="0">
                    <a:latin typeface="+mj-lt"/>
                  </a:rPr>
                  <a:t>punch</a:t>
                </a:r>
                <a:r>
                  <a:rPr lang="id-ID" sz="1600" dirty="0">
                    <a:latin typeface="+mj-lt"/>
                  </a:rPr>
                  <a:t> dan die.</a:t>
                </a:r>
              </a:p>
              <a:p>
                <a:pPr marL="0" indent="0">
                  <a:buNone/>
                </a:pPr>
                <a:r>
                  <a:rPr lang="id-ID" sz="1800" dirty="0" smtClean="0">
                    <a:latin typeface="+mj-lt"/>
                  </a:rPr>
                  <a:t>	</a:t>
                </a:r>
                <a:r>
                  <a:rPr lang="id-ID" sz="2000" b="1" dirty="0" smtClean="0">
                    <a:latin typeface="+mj-lt"/>
                  </a:rPr>
                  <a:t>U</a:t>
                </a:r>
                <a:r>
                  <a:rPr lang="id-ID" sz="2000" b="1" baseline="-25000" dirty="0" smtClean="0">
                    <a:latin typeface="+mj-lt"/>
                  </a:rPr>
                  <a:t>s </a:t>
                </a:r>
                <a:r>
                  <a:rPr lang="id-ID" sz="2000" b="1" dirty="0">
                    <a:latin typeface="+mj-lt"/>
                  </a:rPr>
                  <a:t>= c . s </a:t>
                </a:r>
                <a:r>
                  <a:rPr lang="id-ID" sz="2000" b="1" dirty="0" smtClean="0">
                    <a:latin typeface="+mj-lt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000" b="1" i="1" smtClean="0">
                            <a:latin typeface="+mj-lt"/>
                          </a:rPr>
                        </m:ctrlPr>
                      </m:radPr>
                      <m:deg/>
                      <m:e>
                        <m:r>
                          <a:rPr lang="id-ID" sz="2000" b="1" i="1" smtClean="0">
                            <a:latin typeface="+mj-lt"/>
                            <a:ea typeface="Cambria Math"/>
                          </a:rPr>
                          <m:t>𝝉</m:t>
                        </m:r>
                        <m:r>
                          <a:rPr lang="id-ID" sz="2000" b="1" i="1" smtClean="0">
                            <a:latin typeface="+mj-lt"/>
                            <a:ea typeface="Cambria Math"/>
                          </a:rPr>
                          <m:t>𝒈</m:t>
                        </m:r>
                      </m:e>
                    </m:rad>
                  </m:oMath>
                </a14:m>
                <a:r>
                  <a:rPr lang="id-ID" sz="2000" b="1" dirty="0" smtClean="0">
                    <a:latin typeface="+mj-lt"/>
                  </a:rPr>
                  <a:t> </a:t>
                </a:r>
                <a:endParaRPr lang="id-ID" sz="2000" b="1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id-ID" sz="1600" dirty="0" smtClean="0">
                    <a:latin typeface="+mj-lt"/>
                  </a:rPr>
                  <a:t>Dimana </a:t>
                </a:r>
                <a:r>
                  <a:rPr lang="id-ID" sz="16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:r>
                  <a:rPr lang="id-ID" sz="1600" dirty="0" smtClean="0">
                    <a:latin typeface="+mj-lt"/>
                  </a:rPr>
                  <a:t>U</a:t>
                </a:r>
                <a:r>
                  <a:rPr lang="id-ID" sz="1600" baseline="-25000" dirty="0" smtClean="0">
                    <a:latin typeface="+mj-lt"/>
                  </a:rPr>
                  <a:t>s 	</a:t>
                </a:r>
                <a:r>
                  <a:rPr lang="id-ID" sz="1600" dirty="0" smtClean="0">
                    <a:latin typeface="+mj-lt"/>
                  </a:rPr>
                  <a:t>    </a:t>
                </a:r>
                <a:r>
                  <a:rPr lang="id-ID" sz="1600" dirty="0">
                    <a:latin typeface="+mj-lt"/>
                  </a:rPr>
                  <a:t>= Kelonggaran </a:t>
                </a:r>
                <a:r>
                  <a:rPr lang="id-ID" sz="1600" i="1" dirty="0">
                    <a:latin typeface="+mj-lt"/>
                  </a:rPr>
                  <a:t>punch</a:t>
                </a:r>
                <a:r>
                  <a:rPr lang="id-ID" sz="1600" dirty="0">
                    <a:latin typeface="+mj-lt"/>
                  </a:rPr>
                  <a:t> dan dies (mm)</a:t>
                </a:r>
              </a:p>
              <a:p>
                <a:pPr marL="0" indent="0">
                  <a:buNone/>
                </a:pPr>
                <a:r>
                  <a:rPr lang="id-ID" sz="1600" dirty="0" smtClean="0">
                    <a:latin typeface="+mj-lt"/>
                  </a:rPr>
                  <a:t>c      	 </a:t>
                </a:r>
                <a:r>
                  <a:rPr lang="id-ID" sz="1600" dirty="0">
                    <a:latin typeface="+mj-lt"/>
                  </a:rPr>
                  <a:t>= faktor kerja (0,03 ÷ 0,05)</a:t>
                </a:r>
              </a:p>
              <a:p>
                <a:pPr marL="0" indent="0">
                  <a:buNone/>
                </a:pPr>
                <a:r>
                  <a:rPr lang="id-ID" sz="1600" dirty="0" smtClean="0">
                    <a:latin typeface="+mj-lt"/>
                  </a:rPr>
                  <a:t>S	= </a:t>
                </a:r>
                <a:r>
                  <a:rPr lang="id-ID" sz="1600" dirty="0">
                    <a:latin typeface="+mj-lt"/>
                  </a:rPr>
                  <a:t>Tebal pelat (mm)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id-ID" sz="1600" b="0" i="1" smtClean="0">
                        <a:latin typeface="+mj-lt"/>
                        <a:ea typeface="Cambria Math"/>
                      </a:rPr>
                      <m:t>𝜏</m:t>
                    </m:r>
                    <m:r>
                      <a:rPr lang="id-ID" sz="1600" b="0" i="1" smtClean="0">
                        <a:latin typeface="+mj-lt"/>
                        <a:ea typeface="Cambria Math"/>
                      </a:rPr>
                      <m:t>𝑔</m:t>
                    </m:r>
                    <m:r>
                      <a:rPr lang="id-ID" sz="1600" b="0" i="1" smtClean="0">
                        <a:latin typeface="+mj-lt"/>
                        <a:ea typeface="Cambria Math"/>
                      </a:rPr>
                      <m:t> </m:t>
                    </m:r>
                  </m:oMath>
                </a14:m>
                <a:r>
                  <a:rPr lang="id-ID" sz="1600" dirty="0">
                    <a:latin typeface="+mj-lt"/>
                  </a:rPr>
                  <a:t>	</a:t>
                </a:r>
                <a:r>
                  <a:rPr lang="id-ID" sz="1600" dirty="0" smtClean="0">
                    <a:latin typeface="+mj-lt"/>
                  </a:rPr>
                  <a:t>= </a:t>
                </a:r>
                <a:r>
                  <a:rPr lang="id-ID" sz="1600" dirty="0">
                    <a:latin typeface="+mj-lt"/>
                  </a:rPr>
                  <a:t>Tegangan geser bahan (N/mm</a:t>
                </a:r>
                <a:r>
                  <a:rPr lang="id-ID" sz="1600" baseline="30000" dirty="0">
                    <a:latin typeface="+mj-lt"/>
                  </a:rPr>
                  <a:t>2</a:t>
                </a:r>
                <a:r>
                  <a:rPr lang="id-ID" sz="1600" dirty="0" smtClean="0">
                    <a:latin typeface="+mj-lt"/>
                  </a:rPr>
                  <a:t>)</a:t>
                </a:r>
              </a:p>
              <a:p>
                <a:pPr marL="0" indent="0">
                  <a:buNone/>
                </a:pPr>
                <a:endParaRPr lang="id-ID" sz="1600" dirty="0"/>
              </a:p>
              <a:p>
                <a:pPr marL="0" indent="0">
                  <a:buNone/>
                </a:pPr>
                <a:endParaRPr lang="id-ID" sz="1600" dirty="0" smtClean="0"/>
              </a:p>
              <a:p>
                <a:pPr marL="0" indent="0">
                  <a:buNone/>
                </a:pPr>
                <a:endParaRPr lang="id-ID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788024" cy="6858000"/>
              </a:xfrm>
              <a:blipFill rotWithShape="1">
                <a:blip r:embed="rId2"/>
                <a:stretch>
                  <a:fillRect l="-637" t="-1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36250" r="43895" b="29584"/>
          <a:stretch/>
        </p:blipFill>
        <p:spPr bwMode="auto">
          <a:xfrm>
            <a:off x="323528" y="2542993"/>
            <a:ext cx="3960440" cy="31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32762" r="35490" b="33619"/>
          <a:stretch/>
        </p:blipFill>
        <p:spPr bwMode="auto">
          <a:xfrm>
            <a:off x="5220072" y="64523"/>
            <a:ext cx="3912977" cy="27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36219" r="40592" b="34980"/>
          <a:stretch/>
        </p:blipFill>
        <p:spPr bwMode="auto">
          <a:xfrm>
            <a:off x="5231353" y="2949876"/>
            <a:ext cx="3517111" cy="258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0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699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accent3">
                    <a:lumMod val="50000"/>
                  </a:schemeClr>
                </a:solidFill>
              </a:rPr>
              <a:t>P E R A N C A N G A N</a:t>
            </a:r>
            <a:endParaRPr lang="id-ID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2620" y="1059701"/>
                <a:ext cx="880186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id-ID" dirty="0"/>
                  <a:t>Bahan			: Aluminium Seri 3000 (Alloy Al-Mn)</a:t>
                </a:r>
              </a:p>
              <a:p>
                <a:pPr lvl="0"/>
                <a:r>
                  <a:rPr lang="id-ID" dirty="0"/>
                  <a:t>Tebal Material (S)	</a:t>
                </a:r>
                <a:r>
                  <a:rPr lang="id-ID" dirty="0" smtClean="0"/>
                  <a:t>: </a:t>
                </a:r>
                <a:r>
                  <a:rPr lang="id-ID" dirty="0"/>
                  <a:t>1 mm</a:t>
                </a:r>
              </a:p>
              <a:p>
                <a:pPr lvl="0"/>
                <a:r>
                  <a:rPr lang="id-ID" dirty="0"/>
                  <a:t>Tegangan Tarik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/>
                      <m:t>σt</m:t>
                    </m:r>
                  </m:oMath>
                </a14:m>
                <a:r>
                  <a:rPr lang="id-ID" dirty="0"/>
                  <a:t>)	: 183 </a:t>
                </a:r>
                <a:r>
                  <a:rPr lang="en-US" dirty="0"/>
                  <a:t>N/mm2</a:t>
                </a:r>
                <a:endParaRPr lang="id-ID" dirty="0"/>
              </a:p>
              <a:p>
                <a:pPr lvl="0"/>
                <a:r>
                  <a:rPr lang="id-ID" dirty="0"/>
                  <a:t>Tegangan Geser (</a:t>
                </a:r>
                <a:r>
                  <a:rPr lang="pt-BR" baseline="-25000" dirty="0"/>
                  <a:t> </a:t>
                </a:r>
                <a:r>
                  <a:rPr lang="id-ID" dirty="0"/>
                  <a:t>)	: 71,2 </a:t>
                </a:r>
                <a:r>
                  <a:rPr lang="en-US" dirty="0"/>
                  <a:t>N/mm2</a:t>
                </a:r>
                <a:endParaRPr lang="id-ID" dirty="0"/>
              </a:p>
              <a:p>
                <a:pPr lvl="0"/>
                <a:r>
                  <a:rPr lang="id-ID" dirty="0"/>
                  <a:t>Modulus Elastisitas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/>
                      <m:t>E</m:t>
                    </m:r>
                  </m:oMath>
                </a14:m>
                <a:r>
                  <a:rPr lang="id-ID" dirty="0"/>
                  <a:t>)	: 69,1 x 106 </a:t>
                </a:r>
                <a:r>
                  <a:rPr lang="en-US" dirty="0" smtClean="0"/>
                  <a:t>N/mm2</a:t>
                </a:r>
                <a:endParaRPr lang="id-ID" dirty="0" smtClean="0"/>
              </a:p>
              <a:p>
                <a:pPr lvl="0"/>
                <a:endParaRPr lang="id-ID" dirty="0"/>
              </a:p>
              <a:p>
                <a:r>
                  <a:rPr lang="id-ID" i="1" dirty="0"/>
                  <a:t>Sumber:www.matweb.com/search/DataSheet.aspx?MatGUID=82c8a6ba80e641d9b872e7a62af33093&amp;ckck=1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0" y="1059701"/>
                <a:ext cx="8801868" cy="2585323"/>
              </a:xfrm>
              <a:prstGeom prst="rect">
                <a:avLst/>
              </a:prstGeom>
              <a:blipFill rotWithShape="1">
                <a:blip r:embed="rId2"/>
                <a:stretch>
                  <a:fillRect l="-623" t="-117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2620" y="764704"/>
            <a:ext cx="340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Spesifikasi Bahan Produk.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620" y="3645024"/>
            <a:ext cx="340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Bentangan Plat</a:t>
            </a:r>
            <a:endParaRPr lang="id-ID" b="1" dirty="0"/>
          </a:p>
        </p:txBody>
      </p:sp>
      <p:pic>
        <p:nvPicPr>
          <p:cNvPr id="6" name="Picture 5" descr="I:\tampak sampin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4" y="4014356"/>
            <a:ext cx="3445738" cy="26550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95936" y="43651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Lebar Pelat yang dibutuhkan 50 mm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56259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dows7\Downloads\Running-Disks-Powerpoin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4903" y="-1093593"/>
            <a:ext cx="6858000" cy="90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0B050"/>
                </a:solidFill>
              </a:rPr>
              <a:t>ALIRAN PROSES </a:t>
            </a:r>
            <a:r>
              <a:rPr lang="id-ID" sz="2800" b="1" dirty="0" smtClean="0"/>
              <a:t>dan </a:t>
            </a:r>
            <a:r>
              <a:rPr lang="id-ID" sz="2800" b="1" dirty="0" smtClean="0">
                <a:solidFill>
                  <a:srgbClr val="0070C0"/>
                </a:solidFill>
              </a:rPr>
              <a:t>GAYA yang bekerja</a:t>
            </a:r>
            <a:endParaRPr lang="id-ID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9927" r="9470" b="19203"/>
          <a:stretch/>
        </p:blipFill>
        <p:spPr bwMode="auto">
          <a:xfrm>
            <a:off x="107504" y="789488"/>
            <a:ext cx="8784975" cy="3436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29309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Gaya Punch 1(Notching)  = 9808,8 N</a:t>
            </a:r>
          </a:p>
          <a:p>
            <a:r>
              <a:rPr lang="id-ID" dirty="0" smtClean="0"/>
              <a:t>Gaya Punch 2 (Pierching) = 4137 N</a:t>
            </a:r>
          </a:p>
          <a:p>
            <a:r>
              <a:rPr lang="id-ID" dirty="0" smtClean="0"/>
              <a:t>Gaya Punch 3 (Notching) = 9808,8 N</a:t>
            </a:r>
          </a:p>
          <a:p>
            <a:r>
              <a:rPr lang="id-ID" dirty="0" smtClean="0"/>
              <a:t>Gaya Punch 4 (Notching) = 7320 N</a:t>
            </a:r>
          </a:p>
          <a:p>
            <a:r>
              <a:rPr lang="id-ID" dirty="0" smtClean="0"/>
              <a:t>Gaya Punch 5 (Notching) = 7320 N</a:t>
            </a:r>
          </a:p>
          <a:p>
            <a:r>
              <a:rPr lang="id-ID" dirty="0" smtClean="0"/>
              <a:t>Gaya Punch 6 (Notching) = 4596,96 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429309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Gaya Punch 7 (Pierching) = 4137 N</a:t>
            </a:r>
          </a:p>
          <a:p>
            <a:r>
              <a:rPr lang="id-ID" dirty="0" smtClean="0"/>
              <a:t>Gaya Punch 8 (Pierching) = 4137 N</a:t>
            </a:r>
          </a:p>
          <a:p>
            <a:r>
              <a:rPr lang="id-ID" dirty="0" smtClean="0"/>
              <a:t>Gaya Punch 9 (Notching) = 4596,96 N</a:t>
            </a:r>
          </a:p>
          <a:p>
            <a:r>
              <a:rPr lang="id-ID" dirty="0" smtClean="0"/>
              <a:t>Gaya Punch 10 (Parting)  = 2928 N</a:t>
            </a:r>
          </a:p>
          <a:p>
            <a:r>
              <a:rPr lang="id-ID" dirty="0" smtClean="0"/>
              <a:t>Gaya Punch 11 (Bending) = 4758 N</a:t>
            </a:r>
          </a:p>
          <a:p>
            <a:r>
              <a:rPr lang="id-ID" dirty="0" smtClean="0"/>
              <a:t>Gaya Punch 12 (Bending) = 4758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609329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Gaya Total = 68307, 312 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95073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Windows7\Downloads\f4408a5c77ebaa90931ba19539718b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87424"/>
            <a:ext cx="9793088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35742" r="28199" b="28516"/>
          <a:stretch/>
        </p:blipFill>
        <p:spPr bwMode="auto">
          <a:xfrm>
            <a:off x="3253308" y="697456"/>
            <a:ext cx="4427984" cy="251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56" y="-273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GAYA PEGAS STRIPER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956" y="71650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(Fsp</a:t>
            </a:r>
            <a:r>
              <a:rPr lang="id-ID" dirty="0"/>
              <a:t>)	= (5</a:t>
            </a:r>
            <a:r>
              <a:rPr lang="id-ID" dirty="0">
                <a:sym typeface="Symbol"/>
              </a:rPr>
              <a:t></a:t>
            </a:r>
            <a:r>
              <a:rPr lang="id-ID" dirty="0"/>
              <a:t> - 20</a:t>
            </a:r>
            <a:r>
              <a:rPr lang="id-ID" dirty="0">
                <a:sym typeface="Symbol"/>
              </a:rPr>
              <a:t></a:t>
            </a:r>
            <a:r>
              <a:rPr lang="id-ID" dirty="0"/>
              <a:t>) . Fp</a:t>
            </a:r>
          </a:p>
          <a:p>
            <a:r>
              <a:rPr lang="id-ID" dirty="0"/>
              <a:t>	</a:t>
            </a:r>
            <a:r>
              <a:rPr lang="id-ID" dirty="0" smtClean="0"/>
              <a:t>= </a:t>
            </a:r>
            <a:r>
              <a:rPr lang="id-ID" dirty="0"/>
              <a:t>10</a:t>
            </a:r>
            <a:r>
              <a:rPr lang="id-ID" dirty="0">
                <a:sym typeface="Symbol"/>
              </a:rPr>
              <a:t></a:t>
            </a:r>
            <a:r>
              <a:rPr lang="id-ID" dirty="0"/>
              <a:t> . 68307,312 N</a:t>
            </a:r>
          </a:p>
          <a:p>
            <a:r>
              <a:rPr lang="id-ID" dirty="0"/>
              <a:t>	</a:t>
            </a:r>
            <a:r>
              <a:rPr lang="id-ID" dirty="0" smtClean="0"/>
              <a:t>= </a:t>
            </a:r>
            <a:r>
              <a:rPr lang="id-ID" dirty="0"/>
              <a:t>6830,7312 N</a:t>
            </a:r>
          </a:p>
          <a:p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102269" y="17207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TEBAL DIES</a:t>
            </a:r>
            <a:endParaRPr lang="id-ID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3" t="42083" r="48346" b="37917"/>
          <a:stretch/>
        </p:blipFill>
        <p:spPr bwMode="auto">
          <a:xfrm>
            <a:off x="96250" y="2114818"/>
            <a:ext cx="2758812" cy="18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0444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CLEARANCE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-72516" y="4413824"/>
                <a:ext cx="3096344" cy="123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/>
                  <a:t>U</a:t>
                </a:r>
                <a:r>
                  <a:rPr lang="id-ID" baseline="-25000" dirty="0"/>
                  <a:t>s </a:t>
                </a:r>
                <a:r>
                  <a:rPr lang="id-ID" baseline="-25000" dirty="0" smtClean="0"/>
                  <a:t>	</a:t>
                </a:r>
                <a:r>
                  <a:rPr lang="id-ID" dirty="0" smtClean="0"/>
                  <a:t>= </a:t>
                </a:r>
                <a:r>
                  <a:rPr lang="id-ID" dirty="0"/>
                  <a:t>c . </a:t>
                </a:r>
                <a:r>
                  <a:rPr lang="id-ID" dirty="0"/>
                  <a:t>s </a:t>
                </a:r>
                <a:r>
                  <a:rPr lang="id-ID" dirty="0"/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id-ID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id-ID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rad>
                  </m:oMath>
                </a14:m>
                <a:r>
                  <a:rPr lang="id-ID" dirty="0"/>
                  <a:t> </a:t>
                </a:r>
              </a:p>
              <a:p>
                <a:r>
                  <a:rPr lang="id-ID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0.010 x 1 x</a:t>
                </a:r>
                <a14:m>
                  <m:oMath xmlns:m="http://schemas.openxmlformats.org/officeDocument/2006/math">
                    <m:r>
                      <a:rPr lang="en-US" i="1"/>
                      <m:t> </m:t>
                    </m:r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r>
                          <a:rPr lang="en-US" i="1"/>
                          <m:t>71.7</m:t>
                        </m:r>
                      </m:e>
                    </m:rad>
                  </m:oMath>
                </a14:m>
                <a:endParaRPr lang="id-ID" dirty="0" smtClean="0"/>
              </a:p>
              <a:p>
                <a:r>
                  <a:rPr lang="id-ID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0.084 mm</a:t>
                </a:r>
                <a:endParaRPr lang="id-ID" dirty="0"/>
              </a:p>
              <a:p>
                <a:endParaRPr lang="id-ID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516" y="4413824"/>
                <a:ext cx="3096344" cy="1233799"/>
              </a:xfrm>
              <a:prstGeom prst="rect">
                <a:avLst/>
              </a:prstGeom>
              <a:blipFill rotWithShape="1">
                <a:blip r:embed="rId5"/>
                <a:stretch>
                  <a:fillRect l="-1575" t="-19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33666" y="-8079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DIAMETER PILLAR</a:t>
            </a:r>
            <a:endParaRPr lang="id-ID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3828" y="31591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TEBAL PUNCH HOLDER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32348" y="3412859"/>
                <a:ext cx="2483768" cy="116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Hmin</a:t>
                </a:r>
                <a:r>
                  <a:rPr lang="en-US" dirty="0"/>
                  <a:t> </a:t>
                </a:r>
                <a:r>
                  <a:rPr lang="id-ID" dirty="0" smtClean="0"/>
                  <a:t>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en-US" i="1"/>
                          <m:t>𝐹𝑡</m:t>
                        </m:r>
                      </m:num>
                      <m:den>
                        <m:r>
                          <a:rPr lang="en-US" i="1"/>
                          <m:t>𝜋</m:t>
                        </m:r>
                        <m:r>
                          <a:rPr lang="en-US" i="1"/>
                          <m:t> .</m:t>
                        </m:r>
                        <m:r>
                          <a:rPr lang="en-US" i="1"/>
                          <m:t>𝑑</m:t>
                        </m:r>
                        <m:r>
                          <a:rPr lang="en-US" i="1"/>
                          <m:t>. </m:t>
                        </m:r>
                        <m:r>
                          <m:rPr>
                            <m:sty m:val="p"/>
                          </m:rPr>
                          <a:rPr lang="en-US"/>
                          <m:t>σt</m:t>
                        </m:r>
                        <m:r>
                          <a:rPr lang="en-US"/>
                          <m:t> 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id-ID" dirty="0" smtClean="0"/>
                  <a:t>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en-US" i="1"/>
                          <m:t>68307,312</m:t>
                        </m:r>
                      </m:num>
                      <m:den>
                        <m:r>
                          <a:rPr lang="en-US" i="1"/>
                          <m:t>3.14 .9.183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id-ID" dirty="0" smtClean="0"/>
                  <a:t>	= 15 mm</a:t>
                </a:r>
                <a:endParaRPr lang="id-ID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348" y="3412859"/>
                <a:ext cx="2483768" cy="1168269"/>
              </a:xfrm>
              <a:prstGeom prst="rect">
                <a:avLst/>
              </a:prstGeom>
              <a:blipFill rotWithShape="1">
                <a:blip r:embed="rId6"/>
                <a:stretch>
                  <a:fillRect l="-2211" b="-78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10695" y="31591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TEBAL PELAT PENETRASI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084168" y="3528460"/>
                <a:ext cx="2952328" cy="144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id-ID" dirty="0" smtClean="0"/>
                  <a:t>	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en-US" i="1"/>
                          <m:t>𝐹𝑝𝑡</m:t>
                        </m:r>
                      </m:num>
                      <m:den>
                        <m:r>
                          <a:rPr lang="en-US" i="1"/>
                          <m:t>𝑙</m:t>
                        </m:r>
                        <m:r>
                          <a:rPr lang="en-US" i="1"/>
                          <m:t> . </m:t>
                        </m:r>
                        <m:r>
                          <m:rPr>
                            <m:sty m:val="p"/>
                          </m:rPr>
                          <a:rPr lang="en-US"/>
                          <m:t>σt</m:t>
                        </m:r>
                        <m:r>
                          <a:rPr lang="en-US"/>
                          <m:t> 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id-ID" dirty="0" smtClean="0"/>
                  <a:t>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/>
                        </m:ctrlPr>
                      </m:fPr>
                      <m:num>
                        <m:r>
                          <a:rPr lang="en-US" i="1"/>
                          <m:t>2928</m:t>
                        </m:r>
                      </m:num>
                      <m:den>
                        <m:r>
                          <a:rPr lang="en-US" i="1"/>
                          <m:t>60.84</m:t>
                        </m:r>
                      </m:den>
                    </m:f>
                  </m:oMath>
                </a14:m>
                <a:endParaRPr lang="id-ID" dirty="0"/>
              </a:p>
              <a:p>
                <a:r>
                  <a:rPr lang="id-ID" dirty="0" smtClean="0"/>
                  <a:t>	=0.5 mm</a:t>
                </a:r>
              </a:p>
              <a:p>
                <a:r>
                  <a:rPr lang="id-ID" dirty="0"/>
                  <a:t>	</a:t>
                </a:r>
                <a:r>
                  <a:rPr lang="id-ID" dirty="0" smtClean="0"/>
                  <a:t>= 5 mm (dirancang)</a:t>
                </a:r>
                <a:endParaRPr lang="id-ID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528460"/>
                <a:ext cx="2952328" cy="1445267"/>
              </a:xfrm>
              <a:prstGeom prst="rect">
                <a:avLst/>
              </a:prstGeom>
              <a:blipFill rotWithShape="1">
                <a:blip r:embed="rId7"/>
                <a:stretch>
                  <a:fillRect l="-1653" r="-620" b="-59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02269" y="1628800"/>
            <a:ext cx="295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269" y="3977506"/>
            <a:ext cx="2950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32348" y="598612"/>
            <a:ext cx="0" cy="2254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32348" y="3528460"/>
            <a:ext cx="0" cy="1628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19872" y="311413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4128" y="3343794"/>
            <a:ext cx="0" cy="1813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63688" y="3645024"/>
            <a:ext cx="12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= 20 mm</a:t>
            </a:r>
            <a:endParaRPr lang="id-ID" dirty="0"/>
          </a:p>
        </p:txBody>
      </p:sp>
      <p:sp>
        <p:nvSpPr>
          <p:cNvPr id="26" name="TextBox 25"/>
          <p:cNvSpPr txBox="1"/>
          <p:nvPr/>
        </p:nvSpPr>
        <p:spPr>
          <a:xfrm>
            <a:off x="5814391" y="5003884"/>
            <a:ext cx="221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DIAMETER SHANK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5267359" y="5258270"/>
                <a:ext cx="4273193" cy="15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 smtClean="0"/>
                  <a:t>d	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/>
                            </m:ctrlPr>
                          </m:fPr>
                          <m:num>
                            <m:r>
                              <a:rPr lang="id-ID" i="1"/>
                              <m:t>4 </m:t>
                            </m:r>
                            <m:r>
                              <a:rPr lang="id-ID" i="1"/>
                              <m:t>𝑥</m:t>
                            </m:r>
                            <m:r>
                              <a:rPr lang="id-ID" i="1"/>
                              <m:t> </m:t>
                            </m:r>
                            <m:r>
                              <a:rPr lang="id-ID" i="1"/>
                              <m:t>𝐹𝑡</m:t>
                            </m:r>
                          </m:num>
                          <m:den>
                            <m:r>
                              <a:rPr lang="id-ID" i="1"/>
                              <m:t>𝜋</m:t>
                            </m:r>
                            <m:r>
                              <a:rPr lang="id-ID" i="1"/>
                              <m:t> </m:t>
                            </m:r>
                            <m:r>
                              <a:rPr lang="id-ID" i="1"/>
                              <m:t>𝑥</m:t>
                            </m:r>
                            <m:r>
                              <a:rPr lang="id-ID" i="1"/>
                              <m:t> </m:t>
                            </m:r>
                            <m:r>
                              <a:rPr lang="id-ID" i="1"/>
                              <m:t>𝜎</m:t>
                            </m:r>
                            <m:r>
                              <a:rPr lang="id-ID" i="1"/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r>
                  <a:rPr lang="id-ID" dirty="0"/>
                  <a:t> </a:t>
                </a:r>
                <a:endParaRPr lang="id-ID" dirty="0" smtClean="0"/>
              </a:p>
              <a:p>
                <a:r>
                  <a:rPr lang="id-ID" dirty="0" smtClean="0"/>
                  <a:t>	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/>
                            </m:ctrlPr>
                          </m:fPr>
                          <m:num>
                            <m:r>
                              <a:rPr lang="id-ID" i="1"/>
                              <m:t>4 </m:t>
                            </m:r>
                            <m:r>
                              <a:rPr lang="id-ID" i="1"/>
                              <m:t>𝑥</m:t>
                            </m:r>
                            <m:r>
                              <a:rPr lang="id-ID" i="1"/>
                              <m:t> 68307,312</m:t>
                            </m:r>
                          </m:num>
                          <m:den>
                            <m:r>
                              <a:rPr lang="id-ID" i="1"/>
                              <m:t>3,14 </m:t>
                            </m:r>
                            <m:r>
                              <a:rPr lang="id-ID" i="1"/>
                              <m:t>𝑥</m:t>
                            </m:r>
                            <m:r>
                              <a:rPr lang="id-ID" i="1"/>
                              <m:t> 84</m:t>
                            </m:r>
                          </m:den>
                        </m:f>
                      </m:e>
                    </m:rad>
                  </m:oMath>
                </a14:m>
                <a:r>
                  <a:rPr lang="id-ID" dirty="0"/>
                  <a:t> </a:t>
                </a:r>
                <a:endParaRPr lang="id-ID" dirty="0" smtClean="0"/>
              </a:p>
              <a:p>
                <a:r>
                  <a:rPr lang="id-ID" dirty="0"/>
                  <a:t>	≥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r>
                          <a:rPr lang="id-ID" i="1"/>
                          <m:t>1035,901</m:t>
                        </m:r>
                      </m:e>
                    </m:rad>
                  </m:oMath>
                </a14:m>
                <a:r>
                  <a:rPr lang="id-ID" dirty="0"/>
                  <a:t> </a:t>
                </a:r>
                <a:r>
                  <a:rPr lang="id-ID" dirty="0" smtClean="0"/>
                  <a:t>= </a:t>
                </a:r>
                <a:r>
                  <a:rPr lang="id-ID" dirty="0"/>
                  <a:t>32,1854 mm	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59" y="5258270"/>
                <a:ext cx="4273193" cy="1555106"/>
              </a:xfrm>
              <a:prstGeom prst="rect">
                <a:avLst/>
              </a:prstGeom>
              <a:blipFill rotWithShape="1">
                <a:blip r:embed="rId8"/>
                <a:stretch>
                  <a:fillRect l="-1141" b="-50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-43897" y="5432451"/>
            <a:ext cx="295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TEBAL PELAT ATAS &amp; BAWAH</a:t>
            </a:r>
            <a:endParaRPr lang="id-ID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6688" y="5805516"/>
                <a:ext cx="5165090" cy="93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H</a:t>
                </a:r>
                <a:r>
                  <a:rPr lang="en-US" baseline="-25000" dirty="0" err="1"/>
                  <a:t>min</a:t>
                </a:r>
                <a:r>
                  <a:rPr lang="en-US" dirty="0"/>
                  <a:t>	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/>
                            </m:ctrlPr>
                          </m:fPr>
                          <m:num>
                            <m:r>
                              <a:rPr lang="en-US" i="1"/>
                              <m:t>6 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 </m:t>
                            </m:r>
                            <m:r>
                              <a:rPr lang="en-US" i="1"/>
                              <m:t>𝑚𝑏</m:t>
                            </m:r>
                          </m:num>
                          <m:den>
                            <m:r>
                              <a:rPr lang="en-US" i="1"/>
                              <m:t>𝑏</m:t>
                            </m:r>
                            <m:r>
                              <a:rPr lang="en-US" i="1"/>
                              <m:t>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 </m:t>
                            </m:r>
                            <m:r>
                              <a:rPr lang="en-US" i="1"/>
                              <m:t>𝜏</m:t>
                            </m:r>
                          </m:den>
                        </m:f>
                      </m:e>
                    </m:rad>
                  </m:oMath>
                </a14:m>
                <a:r>
                  <a:rPr lang="id-ID" dirty="0" smtClean="0"/>
                  <a:t> =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i="1"/>
                            </m:ctrlPr>
                          </m:fPr>
                          <m:num>
                            <m:r>
                              <a:rPr lang="en-US" i="1"/>
                              <m:t>6 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 1192826,8</m:t>
                            </m:r>
                          </m:num>
                          <m:den>
                            <m:r>
                              <a:rPr lang="en-US" i="1"/>
                              <m:t>260 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 84</m:t>
                            </m:r>
                          </m:den>
                        </m:f>
                      </m:e>
                    </m:rad>
                  </m:oMath>
                </a14:m>
                <a:r>
                  <a:rPr lang="id-ID" dirty="0" smtClean="0"/>
                  <a:t> </a:t>
                </a:r>
                <a:r>
                  <a:rPr lang="en-US" dirty="0"/>
                  <a:t>= </a:t>
                </a:r>
                <a:r>
                  <a:rPr lang="id-ID" dirty="0"/>
                  <a:t>18,10</a:t>
                </a:r>
                <a:r>
                  <a:rPr lang="en-US" dirty="0"/>
                  <a:t> mm</a:t>
                </a:r>
                <a:endParaRPr lang="id-ID" dirty="0"/>
              </a:p>
              <a:p>
                <a:r>
                  <a:rPr lang="id-ID" dirty="0" smtClean="0"/>
                  <a:t>	=20 mm (Dirancang)</a:t>
                </a:r>
                <a:endParaRPr lang="id-ID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8" y="5805516"/>
                <a:ext cx="5165090" cy="933012"/>
              </a:xfrm>
              <a:prstGeom prst="rect">
                <a:avLst/>
              </a:prstGeom>
              <a:blipFill rotWithShape="1">
                <a:blip r:embed="rId9"/>
                <a:stretch>
                  <a:fillRect l="-1063" b="-98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004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Windows7\Downloads\336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20399" r="20929" b="17945"/>
          <a:stretch/>
        </p:blipFill>
        <p:spPr bwMode="auto">
          <a:xfrm>
            <a:off x="392088" y="958566"/>
            <a:ext cx="6264696" cy="47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TITIK KOORDINAT SHANK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37432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DIES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6656784" y="1374326"/>
            <a:ext cx="20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Titik berat 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X = 89,093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Y = 72,8478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Terhadap DIES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7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589</Words>
  <Application>Microsoft Office PowerPoint</Application>
  <PresentationFormat>On-screen Show (4:3)</PresentationFormat>
  <Paragraphs>278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Solstice</vt:lpstr>
      <vt:lpstr>Concourse</vt:lpstr>
      <vt:lpstr>RANCANG BANGUN PROGRESSIVE TOOL PLAT KLEM U TIANG PIPA ANTENA 1 INCI (Proses Pembuatan)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 BANGUN PROGRESSIVE TOOL PLAT KLEM U TIANG PIPA ANTENA 1 INCI (Proses Pembuatan)</dc:title>
  <dc:creator>Windows7</dc:creator>
  <cp:lastModifiedBy>Windows7</cp:lastModifiedBy>
  <cp:revision>37</cp:revision>
  <dcterms:created xsi:type="dcterms:W3CDTF">2016-08-02T04:19:29Z</dcterms:created>
  <dcterms:modified xsi:type="dcterms:W3CDTF">2016-08-02T21:53:01Z</dcterms:modified>
</cp:coreProperties>
</file>